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12192000"/>
  <p:notesSz cx="6858000" cy="9144000"/>
  <p:embeddedFontLst>
    <p:embeddedFont>
      <p:font typeface="Helvetica Neue"/>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40">
          <p15:clr>
            <a:srgbClr val="A4A3A4"/>
          </p15:clr>
        </p15:guide>
      </p15:sldGuideLst>
    </p:ext>
    <p:ext uri="http://customooxmlschemas.google.com/">
      <go:slidesCustomData xmlns:go="http://customooxmlschemas.google.com/" r:id="rId55" roundtripDataSignature="AMtx7mjYJQ2Gso5N5WFgUapHGsX1Jpgst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llysson Franco"/>
  <p:cmAuthor clrIdx="1" id="1" initials="" lastIdx="2" name="Samuel Brau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regular.fntdata"/><Relationship Id="rId50" Type="http://schemas.openxmlformats.org/officeDocument/2006/relationships/slide" Target="slides/slide44.xml"/><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HelveticaNeue-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16T01:23:41.954">
    <p:pos x="6864" y="2966"/>
    <p:text>https://www.gov.br/anvisa/pt-br/assuntos/farmacopeia/farmacopeia-brasileira</p:text>
    <p:extLst>
      <p:ext uri="{C676402C-5697-4E1C-873F-D02D1690AC5C}">
        <p15:threadingInfo timeZoneBias="0"/>
      </p:ext>
      <p:ext uri="http://customooxmlschemas.google.com/">
        <go:slidesCustomData xmlns:go="http://customooxmlschemas.google.com/" commentPostId="AAAAOPZRjjk"/>
      </p:ext>
    </p:extLst>
  </p:cm>
  <p:cm authorId="0" idx="2" dt="2021-09-16T01:23:41.954">
    <p:pos x="6864" y="2966"/>
    <p:text>Link adicionado ao ícone.</p:text>
    <p:extLst>
      <p:ext uri="{C676402C-5697-4E1C-873F-D02D1690AC5C}">
        <p15:threadingInfo timeZoneBias="0">
          <p15:parentCm authorId="0" idx="1"/>
        </p15:threadingInfo>
      </p:ext>
      <p:ext uri="http://customooxmlschemas.google.com/">
        <go:slidesCustomData xmlns:go="http://customooxmlschemas.google.com/" commentPostId="AAAAPcVpUFk"/>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12-14T18:20:36.031">
    <p:pos x="4887" y="233"/>
    <p:text>@vanderson2005@gmail.com
_Assigned to Vanderson Farias_</p:text>
    <p:extLst>
      <p:ext uri="{C676402C-5697-4E1C-873F-D02D1690AC5C}">
        <p15:threadingInfo timeZoneBias="0"/>
      </p:ext>
      <p:ext uri="http://customooxmlschemas.google.com/">
        <go:slidesCustomData xmlns:go="http://customooxmlschemas.google.com/" commentPostId="AAAASichq1s"/>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12-14T18:32:29.263">
    <p:pos x="4887" y="193"/>
    <p:text>Vanderson, fazer uma caixa de texto com mouse over e o conceito aninhado.</p:text>
    <p:extLst>
      <p:ext uri="{C676402C-5697-4E1C-873F-D02D1690AC5C}">
        <p15:threadingInfo timeZoneBias="0"/>
      </p:ext>
      <p:ext uri="http://customooxmlschemas.google.com/">
        <go:slidesCustomData xmlns:go="http://customooxmlschemas.google.com/" commentPostId="AAAASichq3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9b3c8d5f3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d9b3c8d5f3_2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d9b3c8d5f3_2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b267cfcf8_2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 name="Google Shape;65;gdb267cfcf8_2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9b3c8d5f3_2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d9b3c8d5f3_2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d9b3c8d5f3_2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b267cfcf8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db267cfcf8_2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db267cfcf8_2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b267cfcf8_2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db267cfcf8_2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gdb267cfcf8_2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db267cfcf8_2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db267cfcf8_2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gdb267cfcf8_2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b267cfcf8_2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db267cfcf8_2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gdb267cfcf8_2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daa8c07c5a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daa8c07c5a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daa8c07c5a_0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1" name="Google Shape;461;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db267cfcf8_2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db267cfcf8_2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gdb267cfcf8_2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 name="Google Shape;7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aa8c07c5a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daa8c07c5a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gdaa8c07c5a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9b3c8d5f3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d9b3c8d5f3_2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d9b3c8d5f3_2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ece9d1be2e_0_55"/>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5" name="Google Shape;15;gece9d1be2e_0_55"/>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6" name="Google Shape;16;gece9d1be2e_0_5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ece9d1be2e_0_90"/>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50" name="Google Shape;50;gece9d1be2e_0_90"/>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51" name="Google Shape;51;gece9d1be2e_0_9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ece9d1be2e_0_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p:cSld name="Título e Conteúdo">
    <p:spTree>
      <p:nvGrpSpPr>
        <p:cNvPr id="55" name="Shape 55"/>
        <p:cNvGrpSpPr/>
        <p:nvPr/>
      </p:nvGrpSpPr>
      <p:grpSpPr>
        <a:xfrm>
          <a:off x="0" y="0"/>
          <a:ext cx="0" cy="0"/>
          <a:chOff x="0" y="0"/>
          <a:chExt cx="0" cy="0"/>
        </a:xfrm>
      </p:grpSpPr>
      <p:sp>
        <p:nvSpPr>
          <p:cNvPr id="56" name="Google Shape;56;gece9d1be2e_0_97"/>
          <p:cNvSpPr txBox="1"/>
          <p:nvPr/>
        </p:nvSpPr>
        <p:spPr>
          <a:xfrm>
            <a:off x="275167" y="167067"/>
            <a:ext cx="7198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1 – Introdução aos Estudos de Plantas Medicinais e Fitoterápicos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1.2 – Plantas Medicinais e Fitoterápicos – Conceitos Básicos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1" type="obj">
  <p:cSld name="OBJECT">
    <p:spTree>
      <p:nvGrpSpPr>
        <p:cNvPr id="57" name="Shape 57"/>
        <p:cNvGrpSpPr/>
        <p:nvPr/>
      </p:nvGrpSpPr>
      <p:grpSpPr>
        <a:xfrm>
          <a:off x="0" y="0"/>
          <a:ext cx="0" cy="0"/>
          <a:chOff x="0" y="0"/>
          <a:chExt cx="0" cy="0"/>
        </a:xfrm>
      </p:grpSpPr>
      <p:sp>
        <p:nvSpPr>
          <p:cNvPr id="58" name="Google Shape;58;gece9d1be2e_0_99"/>
          <p:cNvSpPr txBox="1"/>
          <p:nvPr/>
        </p:nvSpPr>
        <p:spPr>
          <a:xfrm>
            <a:off x="275167" y="167067"/>
            <a:ext cx="7198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1 – Introdução aos Estudos de Plantas Medicinais e Fitoterápicos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1.2 – Plantas Medicinais e Fitoterápicos – Conceitos Básicos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ece9d1be2e_0_59"/>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 name="Google Shape;19;gece9d1be2e_0_5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ece9d1be2e_0_6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 name="Google Shape;22;gece9d1be2e_0_62"/>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3" name="Google Shape;23;gece9d1be2e_0_6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ece9d1be2e_0_6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6" name="Google Shape;26;gece9d1be2e_0_66"/>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7" name="Google Shape;27;gece9d1be2e_0_66"/>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8" name="Google Shape;28;gece9d1be2e_0_6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ece9d1be2e_0_7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1" name="Google Shape;31;gece9d1be2e_0_7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ece9d1be2e_0_74"/>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4" name="Google Shape;34;gece9d1be2e_0_74"/>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5" name="Google Shape;35;gece9d1be2e_0_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ece9d1be2e_0_7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8" name="Google Shape;38;gece9d1be2e_0_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ece9d1be2e_0_8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ece9d1be2e_0_81"/>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42" name="Google Shape;42;gece9d1be2e_0_81"/>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gece9d1be2e_0_81"/>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4" name="Google Shape;44;gece9d1be2e_0_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ece9d1be2e_0_87"/>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47" name="Google Shape;47;gece9d1be2e_0_8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gece9d1be2e_0_5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1" name="Google Shape;11;gece9d1be2e_0_5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ece9d1be2e_0_5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9.jpg"/><Relationship Id="rId9" Type="http://schemas.openxmlformats.org/officeDocument/2006/relationships/image" Target="../media/image2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2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22.png"/><Relationship Id="rId7" Type="http://schemas.openxmlformats.org/officeDocument/2006/relationships/image" Target="../media/image7.png"/><Relationship Id="rId8"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27.png"/><Relationship Id="rId7" Type="http://schemas.openxmlformats.org/officeDocument/2006/relationships/image" Target="../media/image7.png"/><Relationship Id="rId8"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5.jp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5.jp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2.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5.jpg"/><Relationship Id="rId4" Type="http://schemas.openxmlformats.org/officeDocument/2006/relationships/image" Target="../media/image2.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5.jpg"/><Relationship Id="rId4" Type="http://schemas.openxmlformats.org/officeDocument/2006/relationships/image" Target="../media/image2.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30.jpg"/><Relationship Id="rId5" Type="http://schemas.openxmlformats.org/officeDocument/2006/relationships/hyperlink" Target="https://pixabay.com/pt/users/kerdkanno-1334070/?utm_source=link-attribution&amp;utm_medium=referral&amp;utm_campaign=image&amp;utm_content=906141" TargetMode="External"/><Relationship Id="rId6" Type="http://schemas.openxmlformats.org/officeDocument/2006/relationships/hyperlink" Target="https://pixabay.com/pt/?utm_source=link-attribution&amp;utm_medium=referral&amp;utm_campaign=image&amp;utm_content=90614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37.jpg"/><Relationship Id="rId5" Type="http://schemas.openxmlformats.org/officeDocument/2006/relationships/hyperlink" Target="https://pixabay.com/pt/users/tneto-13097599/?utm_source=link-attribution&amp;utm_medium=referral&amp;utm_campaign=image&amp;utm_content=4769367" TargetMode="External"/><Relationship Id="rId6" Type="http://schemas.openxmlformats.org/officeDocument/2006/relationships/hyperlink" Target="https://pixabay.com/pt/?utm_source=link-attribution&amp;utm_medium=referral&amp;utm_campaign=image&amp;utm_content=4769367"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37.jpg"/><Relationship Id="rId5" Type="http://schemas.openxmlformats.org/officeDocument/2006/relationships/hyperlink" Target="https://pixabay.com/pt/users/tneto-13097599/?utm_source=link-attribution&amp;utm_medium=referral&amp;utm_campaign=image&amp;utm_content=4769367" TargetMode="External"/><Relationship Id="rId6" Type="http://schemas.openxmlformats.org/officeDocument/2006/relationships/hyperlink" Target="https://pixabay.com/pt/?utm_source=link-attribution&amp;utm_medium=referral&amp;utm_campaign=image&amp;utm_content=4769367"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5.jpg"/><Relationship Id="rId4" Type="http://schemas.openxmlformats.org/officeDocument/2006/relationships/image" Target="../media/image2.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5.jpg"/><Relationship Id="rId4" Type="http://schemas.openxmlformats.org/officeDocument/2006/relationships/image" Target="../media/image2.png"/><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5.jpg"/><Relationship Id="rId4" Type="http://schemas.openxmlformats.org/officeDocument/2006/relationships/image" Target="../media/image2.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5.jpg"/><Relationship Id="rId4" Type="http://schemas.openxmlformats.org/officeDocument/2006/relationships/image" Target="../media/image51.png"/><Relationship Id="rId5" Type="http://schemas.openxmlformats.org/officeDocument/2006/relationships/image" Target="../media/image7.png"/><Relationship Id="rId6"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5.jp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5.jp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7.png"/><Relationship Id="rId7"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5.jpg"/><Relationship Id="rId4" Type="http://schemas.openxmlformats.org/officeDocument/2006/relationships/image" Target="../media/image2.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5.jp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5.jpg"/><Relationship Id="rId4" Type="http://schemas.openxmlformats.org/officeDocument/2006/relationships/image" Target="../media/image42.png"/><Relationship Id="rId5" Type="http://schemas.openxmlformats.org/officeDocument/2006/relationships/image" Target="../media/image7.png"/><Relationship Id="rId6"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5.jpg"/><Relationship Id="rId4" Type="http://schemas.openxmlformats.org/officeDocument/2006/relationships/image" Target="../media/image33.jpg"/><Relationship Id="rId5" Type="http://schemas.openxmlformats.org/officeDocument/2006/relationships/image" Target="../media/image32.png"/><Relationship Id="rId6"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5.jpg"/><Relationship Id="rId4" Type="http://schemas.openxmlformats.org/officeDocument/2006/relationships/image" Target="../media/image36.png"/><Relationship Id="rId5" Type="http://schemas.openxmlformats.org/officeDocument/2006/relationships/image" Target="../media/image7.png"/><Relationship Id="rId6"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5.jpg"/><Relationship Id="rId4" Type="http://schemas.openxmlformats.org/officeDocument/2006/relationships/image" Target="../media/image31.png"/><Relationship Id="rId5" Type="http://schemas.openxmlformats.org/officeDocument/2006/relationships/image" Target="../media/image7.png"/><Relationship Id="rId6"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comments" Target="../comments/comment3.xml"/><Relationship Id="rId4"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5.jp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5.jpg"/><Relationship Id="rId4" Type="http://schemas.openxmlformats.org/officeDocument/2006/relationships/image" Target="../media/image2.png"/><Relationship Id="rId5" Type="http://schemas.openxmlformats.org/officeDocument/2006/relationships/hyperlink" Target="http://www.botanica.org.br/rbh" TargetMode="External"/><Relationship Id="rId6"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5.jpg"/><Relationship Id="rId4" Type="http://schemas.openxmlformats.org/officeDocument/2006/relationships/image" Target="../media/image34.png"/><Relationship Id="rId5" Type="http://schemas.openxmlformats.org/officeDocument/2006/relationships/image" Target="../media/image43.png"/><Relationship Id="rId6"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46.png"/><Relationship Id="rId6" Type="http://schemas.openxmlformats.org/officeDocument/2006/relationships/image" Target="../media/image7.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2.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9.jpg"/><Relationship Id="rId5" Type="http://schemas.openxmlformats.org/officeDocument/2006/relationships/hyperlink" Target="https://www.gov.br/anvisa/pt-br/assuntos/farmacopeia/farmacopeia-brasileira" TargetMode="External"/><Relationship Id="rId6" Type="http://schemas.openxmlformats.org/officeDocument/2006/relationships/image" Target="../media/image8.png"/><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37" name="Shape 137"/>
        <p:cNvGrpSpPr/>
        <p:nvPr/>
      </p:nvGrpSpPr>
      <p:grpSpPr>
        <a:xfrm>
          <a:off x="0" y="0"/>
          <a:ext cx="0" cy="0"/>
          <a:chOff x="0" y="0"/>
          <a:chExt cx="0" cy="0"/>
        </a:xfrm>
      </p:grpSpPr>
      <p:pic>
        <p:nvPicPr>
          <p:cNvPr id="138" name="Google Shape;138;p33"/>
          <p:cNvPicPr preferRelativeResize="0"/>
          <p:nvPr/>
        </p:nvPicPr>
        <p:blipFill rotWithShape="1">
          <a:blip r:embed="rId5">
            <a:alphaModFix/>
          </a:blip>
          <a:srcRect b="0" l="0" r="0" t="0"/>
          <a:stretch/>
        </p:blipFill>
        <p:spPr>
          <a:xfrm>
            <a:off x="6629554" y="5332973"/>
            <a:ext cx="519111" cy="519111"/>
          </a:xfrm>
          <a:prstGeom prst="rect">
            <a:avLst/>
          </a:prstGeom>
          <a:noFill/>
          <a:ln>
            <a:noFill/>
          </a:ln>
        </p:spPr>
      </p:pic>
      <p:pic>
        <p:nvPicPr>
          <p:cNvPr id="139" name="Google Shape;139;p33"/>
          <p:cNvPicPr preferRelativeResize="0"/>
          <p:nvPr/>
        </p:nvPicPr>
        <p:blipFill rotWithShape="1">
          <a:blip r:embed="rId6">
            <a:alphaModFix/>
          </a:blip>
          <a:srcRect b="0" l="0" r="0" t="0"/>
          <a:stretch/>
        </p:blipFill>
        <p:spPr>
          <a:xfrm>
            <a:off x="7243458" y="5332973"/>
            <a:ext cx="519112" cy="519112"/>
          </a:xfrm>
          <a:prstGeom prst="rect">
            <a:avLst/>
          </a:prstGeom>
          <a:noFill/>
          <a:ln>
            <a:noFill/>
          </a:ln>
        </p:spPr>
      </p:pic>
      <p:pic>
        <p:nvPicPr>
          <p:cNvPr id="140" name="Google Shape;140;p33"/>
          <p:cNvPicPr preferRelativeResize="0"/>
          <p:nvPr/>
        </p:nvPicPr>
        <p:blipFill rotWithShape="1">
          <a:blip r:embed="rId5">
            <a:alphaModFix/>
          </a:blip>
          <a:srcRect b="0" l="0" r="0" t="0"/>
          <a:stretch/>
        </p:blipFill>
        <p:spPr>
          <a:xfrm>
            <a:off x="3002950" y="5332973"/>
            <a:ext cx="519111" cy="519111"/>
          </a:xfrm>
          <a:prstGeom prst="rect">
            <a:avLst/>
          </a:prstGeom>
          <a:noFill/>
          <a:ln>
            <a:noFill/>
          </a:ln>
        </p:spPr>
      </p:pic>
      <p:pic>
        <p:nvPicPr>
          <p:cNvPr id="141" name="Google Shape;141;p33"/>
          <p:cNvPicPr preferRelativeResize="0"/>
          <p:nvPr/>
        </p:nvPicPr>
        <p:blipFill rotWithShape="1">
          <a:blip r:embed="rId6">
            <a:alphaModFix/>
          </a:blip>
          <a:srcRect b="0" l="0" r="0" t="0"/>
          <a:stretch/>
        </p:blipFill>
        <p:spPr>
          <a:xfrm>
            <a:off x="3616854" y="5332973"/>
            <a:ext cx="519112" cy="519112"/>
          </a:xfrm>
          <a:prstGeom prst="rect">
            <a:avLst/>
          </a:prstGeom>
          <a:noFill/>
          <a:ln>
            <a:noFill/>
          </a:ln>
        </p:spPr>
      </p:pic>
      <p:pic>
        <p:nvPicPr>
          <p:cNvPr id="142" name="Google Shape;142;p33"/>
          <p:cNvPicPr preferRelativeResize="0"/>
          <p:nvPr/>
        </p:nvPicPr>
        <p:blipFill rotWithShape="1">
          <a:blip r:embed="rId7">
            <a:alphaModFix/>
          </a:blip>
          <a:srcRect b="0" l="0" r="0" t="0"/>
          <a:stretch/>
        </p:blipFill>
        <p:spPr>
          <a:xfrm>
            <a:off x="976745" y="2121488"/>
            <a:ext cx="3129001" cy="3129001"/>
          </a:xfrm>
          <a:prstGeom prst="rect">
            <a:avLst/>
          </a:prstGeom>
          <a:noFill/>
          <a:ln>
            <a:noFill/>
          </a:ln>
        </p:spPr>
      </p:pic>
      <p:pic>
        <p:nvPicPr>
          <p:cNvPr id="143" name="Google Shape;143;p33"/>
          <p:cNvPicPr preferRelativeResize="0"/>
          <p:nvPr/>
        </p:nvPicPr>
        <p:blipFill rotWithShape="1">
          <a:blip r:embed="rId8">
            <a:alphaModFix/>
          </a:blip>
          <a:srcRect b="0" l="0" r="0" t="0"/>
          <a:stretch/>
        </p:blipFill>
        <p:spPr>
          <a:xfrm>
            <a:off x="8260173" y="2121488"/>
            <a:ext cx="3129001" cy="3129001"/>
          </a:xfrm>
          <a:prstGeom prst="rect">
            <a:avLst/>
          </a:prstGeom>
          <a:noFill/>
          <a:ln>
            <a:noFill/>
          </a:ln>
        </p:spPr>
      </p:pic>
      <p:pic>
        <p:nvPicPr>
          <p:cNvPr id="144" name="Google Shape;144;p33"/>
          <p:cNvPicPr preferRelativeResize="0"/>
          <p:nvPr/>
        </p:nvPicPr>
        <p:blipFill rotWithShape="1">
          <a:blip r:embed="rId9">
            <a:alphaModFix/>
          </a:blip>
          <a:srcRect b="0" l="0" r="0" t="0"/>
          <a:stretch/>
        </p:blipFill>
        <p:spPr>
          <a:xfrm>
            <a:off x="4631423" y="2121486"/>
            <a:ext cx="3127126" cy="3129002"/>
          </a:xfrm>
          <a:prstGeom prst="rect">
            <a:avLst/>
          </a:prstGeom>
          <a:noFill/>
          <a:ln>
            <a:noFill/>
          </a:ln>
        </p:spPr>
      </p:pic>
      <p:sp>
        <p:nvSpPr>
          <p:cNvPr id="145" name="Google Shape;145;p33"/>
          <p:cNvSpPr txBox="1"/>
          <p:nvPr/>
        </p:nvSpPr>
        <p:spPr>
          <a:xfrm>
            <a:off x="7758550" y="369900"/>
            <a:ext cx="3787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Calibri"/>
                <a:ea typeface="Calibri"/>
                <a:cs typeface="Calibri"/>
                <a:sym typeface="Calibri"/>
              </a:rPr>
              <a:t>AQUI SERÁ UM CARROSSEL EM HTML</a:t>
            </a:r>
            <a:endParaRPr b="0" i="0" sz="1400" u="none" cap="none" strike="noStrike">
              <a:solidFill>
                <a:srgbClr val="FF0000"/>
              </a:solidFill>
              <a:latin typeface="Calibri"/>
              <a:ea typeface="Calibri"/>
              <a:cs typeface="Calibri"/>
              <a:sym typeface="Calibri"/>
            </a:endParaRPr>
          </a:p>
        </p:txBody>
      </p:sp>
      <p:sp>
        <p:nvSpPr>
          <p:cNvPr id="146" name="Google Shape;146;p33"/>
          <p:cNvSpPr txBox="1"/>
          <p:nvPr/>
        </p:nvSpPr>
        <p:spPr>
          <a:xfrm>
            <a:off x="662540" y="1330843"/>
            <a:ext cx="110703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pt-BR" sz="2000">
                <a:solidFill>
                  <a:srgbClr val="367D55"/>
                </a:solidFill>
                <a:latin typeface="Helvetica Neue"/>
                <a:ea typeface="Helvetica Neue"/>
                <a:cs typeface="Helvetica Neue"/>
                <a:sym typeface="Helvetica Neue"/>
              </a:rPr>
              <a:t>5.1. TERMOS TÉCNICOS/CONCEITOS REFERENTES À FITOTERAPIA</a:t>
            </a:r>
            <a:endParaRPr sz="2000">
              <a:solidFill>
                <a:srgbClr val="367D55"/>
              </a:solidFill>
            </a:endParaRPr>
          </a:p>
        </p:txBody>
      </p:sp>
      <p:pic>
        <p:nvPicPr>
          <p:cNvPr id="147" name="Google Shape;147;p33"/>
          <p:cNvPicPr preferRelativeResize="0"/>
          <p:nvPr/>
        </p:nvPicPr>
        <p:blipFill rotWithShape="1">
          <a:blip r:embed="rId5">
            <a:alphaModFix/>
          </a:blip>
          <a:srcRect b="0" l="0" r="0" t="0"/>
          <a:stretch/>
        </p:blipFill>
        <p:spPr>
          <a:xfrm>
            <a:off x="10256158" y="5332973"/>
            <a:ext cx="519111" cy="519111"/>
          </a:xfrm>
          <a:prstGeom prst="rect">
            <a:avLst/>
          </a:prstGeom>
          <a:noFill/>
          <a:ln>
            <a:noFill/>
          </a:ln>
        </p:spPr>
      </p:pic>
      <p:pic>
        <p:nvPicPr>
          <p:cNvPr id="148" name="Google Shape;148;p33"/>
          <p:cNvPicPr preferRelativeResize="0"/>
          <p:nvPr/>
        </p:nvPicPr>
        <p:blipFill rotWithShape="1">
          <a:blip r:embed="rId6">
            <a:alphaModFix/>
          </a:blip>
          <a:srcRect b="0" l="0" r="0" t="0"/>
          <a:stretch/>
        </p:blipFill>
        <p:spPr>
          <a:xfrm>
            <a:off x="10870062" y="5332973"/>
            <a:ext cx="519112" cy="5191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pic>
        <p:nvPicPr>
          <p:cNvPr id="154" name="Google Shape;154;p34"/>
          <p:cNvPicPr preferRelativeResize="0"/>
          <p:nvPr/>
        </p:nvPicPr>
        <p:blipFill rotWithShape="1">
          <a:blip r:embed="rId4">
            <a:alphaModFix/>
          </a:blip>
          <a:srcRect b="0" l="0" r="0" t="0"/>
          <a:stretch/>
        </p:blipFill>
        <p:spPr>
          <a:xfrm>
            <a:off x="973254" y="2187975"/>
            <a:ext cx="3129001" cy="3129001"/>
          </a:xfrm>
          <a:prstGeom prst="rect">
            <a:avLst/>
          </a:prstGeom>
          <a:noFill/>
          <a:ln>
            <a:noFill/>
          </a:ln>
        </p:spPr>
      </p:pic>
      <p:pic>
        <p:nvPicPr>
          <p:cNvPr id="155" name="Google Shape;155;p34"/>
          <p:cNvPicPr preferRelativeResize="0"/>
          <p:nvPr/>
        </p:nvPicPr>
        <p:blipFill rotWithShape="1">
          <a:blip r:embed="rId5">
            <a:alphaModFix/>
          </a:blip>
          <a:srcRect b="0" l="0" r="0" t="0"/>
          <a:stretch/>
        </p:blipFill>
        <p:spPr>
          <a:xfrm>
            <a:off x="4629548" y="2187975"/>
            <a:ext cx="3129001" cy="3129001"/>
          </a:xfrm>
          <a:prstGeom prst="rect">
            <a:avLst/>
          </a:prstGeom>
          <a:noFill/>
          <a:ln>
            <a:noFill/>
          </a:ln>
        </p:spPr>
      </p:pic>
      <p:pic>
        <p:nvPicPr>
          <p:cNvPr id="156" name="Google Shape;156;p34"/>
          <p:cNvPicPr preferRelativeResize="0"/>
          <p:nvPr/>
        </p:nvPicPr>
        <p:blipFill rotWithShape="1">
          <a:blip r:embed="rId6">
            <a:alphaModFix/>
          </a:blip>
          <a:srcRect b="0" l="0" r="0" t="0"/>
          <a:stretch/>
        </p:blipFill>
        <p:spPr>
          <a:xfrm>
            <a:off x="8217632" y="2187974"/>
            <a:ext cx="3127126" cy="3129002"/>
          </a:xfrm>
          <a:prstGeom prst="rect">
            <a:avLst/>
          </a:prstGeom>
          <a:noFill/>
          <a:ln>
            <a:noFill/>
          </a:ln>
        </p:spPr>
      </p:pic>
      <p:sp>
        <p:nvSpPr>
          <p:cNvPr id="157" name="Google Shape;157;p34"/>
          <p:cNvSpPr txBox="1"/>
          <p:nvPr/>
        </p:nvSpPr>
        <p:spPr>
          <a:xfrm>
            <a:off x="7758550" y="369900"/>
            <a:ext cx="3787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Calibri"/>
                <a:ea typeface="Calibri"/>
                <a:cs typeface="Calibri"/>
                <a:sym typeface="Calibri"/>
              </a:rPr>
              <a:t>AQUI SERÁ UM CARROSSEL EM HTML</a:t>
            </a:r>
            <a:endParaRPr b="0" i="0" sz="1400" u="none" cap="none" strike="noStrike">
              <a:solidFill>
                <a:srgbClr val="FF0000"/>
              </a:solidFill>
              <a:latin typeface="Calibri"/>
              <a:ea typeface="Calibri"/>
              <a:cs typeface="Calibri"/>
              <a:sym typeface="Calibri"/>
            </a:endParaRPr>
          </a:p>
        </p:txBody>
      </p:sp>
      <p:pic>
        <p:nvPicPr>
          <p:cNvPr id="158" name="Google Shape;158;p34"/>
          <p:cNvPicPr preferRelativeResize="0"/>
          <p:nvPr/>
        </p:nvPicPr>
        <p:blipFill rotWithShape="1">
          <a:blip r:embed="rId7">
            <a:alphaModFix/>
          </a:blip>
          <a:srcRect b="0" l="0" r="0" t="0"/>
          <a:stretch/>
        </p:blipFill>
        <p:spPr>
          <a:xfrm>
            <a:off x="6629554" y="5394965"/>
            <a:ext cx="519111" cy="519111"/>
          </a:xfrm>
          <a:prstGeom prst="rect">
            <a:avLst/>
          </a:prstGeom>
          <a:noFill/>
          <a:ln>
            <a:noFill/>
          </a:ln>
        </p:spPr>
      </p:pic>
      <p:pic>
        <p:nvPicPr>
          <p:cNvPr id="159" name="Google Shape;159;p34"/>
          <p:cNvPicPr preferRelativeResize="0"/>
          <p:nvPr/>
        </p:nvPicPr>
        <p:blipFill rotWithShape="1">
          <a:blip r:embed="rId8">
            <a:alphaModFix/>
          </a:blip>
          <a:srcRect b="0" l="0" r="0" t="0"/>
          <a:stretch/>
        </p:blipFill>
        <p:spPr>
          <a:xfrm>
            <a:off x="7243458" y="5394965"/>
            <a:ext cx="519112" cy="519112"/>
          </a:xfrm>
          <a:prstGeom prst="rect">
            <a:avLst/>
          </a:prstGeom>
          <a:noFill/>
          <a:ln>
            <a:noFill/>
          </a:ln>
        </p:spPr>
      </p:pic>
      <p:pic>
        <p:nvPicPr>
          <p:cNvPr id="160" name="Google Shape;160;p34"/>
          <p:cNvPicPr preferRelativeResize="0"/>
          <p:nvPr/>
        </p:nvPicPr>
        <p:blipFill rotWithShape="1">
          <a:blip r:embed="rId7">
            <a:alphaModFix/>
          </a:blip>
          <a:srcRect b="0" l="0" r="0" t="0"/>
          <a:stretch/>
        </p:blipFill>
        <p:spPr>
          <a:xfrm>
            <a:off x="3002950" y="5394965"/>
            <a:ext cx="519111" cy="519111"/>
          </a:xfrm>
          <a:prstGeom prst="rect">
            <a:avLst/>
          </a:prstGeom>
          <a:noFill/>
          <a:ln>
            <a:noFill/>
          </a:ln>
        </p:spPr>
      </p:pic>
      <p:pic>
        <p:nvPicPr>
          <p:cNvPr id="161" name="Google Shape;161;p34"/>
          <p:cNvPicPr preferRelativeResize="0"/>
          <p:nvPr/>
        </p:nvPicPr>
        <p:blipFill rotWithShape="1">
          <a:blip r:embed="rId8">
            <a:alphaModFix/>
          </a:blip>
          <a:srcRect b="0" l="0" r="0" t="0"/>
          <a:stretch/>
        </p:blipFill>
        <p:spPr>
          <a:xfrm>
            <a:off x="3616854" y="5394965"/>
            <a:ext cx="519112" cy="519112"/>
          </a:xfrm>
          <a:prstGeom prst="rect">
            <a:avLst/>
          </a:prstGeom>
          <a:noFill/>
          <a:ln>
            <a:noFill/>
          </a:ln>
        </p:spPr>
      </p:pic>
      <p:pic>
        <p:nvPicPr>
          <p:cNvPr id="162" name="Google Shape;162;p34"/>
          <p:cNvPicPr preferRelativeResize="0"/>
          <p:nvPr/>
        </p:nvPicPr>
        <p:blipFill rotWithShape="1">
          <a:blip r:embed="rId7">
            <a:alphaModFix/>
          </a:blip>
          <a:srcRect b="0" l="0" r="0" t="0"/>
          <a:stretch/>
        </p:blipFill>
        <p:spPr>
          <a:xfrm>
            <a:off x="10256158" y="5394965"/>
            <a:ext cx="519111" cy="519111"/>
          </a:xfrm>
          <a:prstGeom prst="rect">
            <a:avLst/>
          </a:prstGeom>
          <a:noFill/>
          <a:ln>
            <a:noFill/>
          </a:ln>
        </p:spPr>
      </p:pic>
      <p:pic>
        <p:nvPicPr>
          <p:cNvPr id="163" name="Google Shape;163;p34"/>
          <p:cNvPicPr preferRelativeResize="0"/>
          <p:nvPr/>
        </p:nvPicPr>
        <p:blipFill rotWithShape="1">
          <a:blip r:embed="rId8">
            <a:alphaModFix/>
          </a:blip>
          <a:srcRect b="0" l="0" r="0" t="0"/>
          <a:stretch/>
        </p:blipFill>
        <p:spPr>
          <a:xfrm>
            <a:off x="10870062" y="5394965"/>
            <a:ext cx="519112" cy="5191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pic>
        <p:nvPicPr>
          <p:cNvPr id="169" name="Google Shape;169;p35"/>
          <p:cNvPicPr preferRelativeResize="0"/>
          <p:nvPr/>
        </p:nvPicPr>
        <p:blipFill rotWithShape="1">
          <a:blip r:embed="rId4">
            <a:alphaModFix/>
          </a:blip>
          <a:srcRect b="0" l="0" r="0" t="0"/>
          <a:stretch/>
        </p:blipFill>
        <p:spPr>
          <a:xfrm>
            <a:off x="900137" y="1885198"/>
            <a:ext cx="3211339" cy="3211339"/>
          </a:xfrm>
          <a:prstGeom prst="rect">
            <a:avLst/>
          </a:prstGeom>
          <a:noFill/>
          <a:ln>
            <a:noFill/>
          </a:ln>
        </p:spPr>
      </p:pic>
      <p:pic>
        <p:nvPicPr>
          <p:cNvPr id="170" name="Google Shape;170;p35"/>
          <p:cNvPicPr preferRelativeResize="0"/>
          <p:nvPr/>
        </p:nvPicPr>
        <p:blipFill rotWithShape="1">
          <a:blip r:embed="rId5">
            <a:alphaModFix/>
          </a:blip>
          <a:srcRect b="0" l="0" r="0" t="0"/>
          <a:stretch/>
        </p:blipFill>
        <p:spPr>
          <a:xfrm>
            <a:off x="4547210" y="1885198"/>
            <a:ext cx="3211339" cy="3211339"/>
          </a:xfrm>
          <a:prstGeom prst="rect">
            <a:avLst/>
          </a:prstGeom>
          <a:noFill/>
          <a:ln>
            <a:noFill/>
          </a:ln>
        </p:spPr>
      </p:pic>
      <p:pic>
        <p:nvPicPr>
          <p:cNvPr id="171" name="Google Shape;171;p35"/>
          <p:cNvPicPr preferRelativeResize="0"/>
          <p:nvPr/>
        </p:nvPicPr>
        <p:blipFill rotWithShape="1">
          <a:blip r:embed="rId6">
            <a:alphaModFix/>
          </a:blip>
          <a:srcRect b="0" l="0" r="0" t="0"/>
          <a:stretch/>
        </p:blipFill>
        <p:spPr>
          <a:xfrm>
            <a:off x="8199961" y="1885197"/>
            <a:ext cx="3209414" cy="3211339"/>
          </a:xfrm>
          <a:prstGeom prst="rect">
            <a:avLst/>
          </a:prstGeom>
          <a:noFill/>
          <a:ln>
            <a:noFill/>
          </a:ln>
        </p:spPr>
      </p:pic>
      <p:sp>
        <p:nvSpPr>
          <p:cNvPr id="172" name="Google Shape;172;p35"/>
          <p:cNvSpPr txBox="1"/>
          <p:nvPr/>
        </p:nvSpPr>
        <p:spPr>
          <a:xfrm>
            <a:off x="7758550" y="369900"/>
            <a:ext cx="3787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Calibri"/>
                <a:ea typeface="Calibri"/>
                <a:cs typeface="Calibri"/>
                <a:sym typeface="Calibri"/>
              </a:rPr>
              <a:t>AQUI SERÁ UM CARROSSEL EM HTML</a:t>
            </a:r>
            <a:endParaRPr b="0" i="0" sz="1400" u="none" cap="none" strike="noStrike">
              <a:solidFill>
                <a:srgbClr val="FF0000"/>
              </a:solidFill>
              <a:latin typeface="Calibri"/>
              <a:ea typeface="Calibri"/>
              <a:cs typeface="Calibri"/>
              <a:sym typeface="Calibri"/>
            </a:endParaRPr>
          </a:p>
        </p:txBody>
      </p:sp>
      <p:pic>
        <p:nvPicPr>
          <p:cNvPr id="173" name="Google Shape;173;p35"/>
          <p:cNvPicPr preferRelativeResize="0"/>
          <p:nvPr/>
        </p:nvPicPr>
        <p:blipFill rotWithShape="1">
          <a:blip r:embed="rId7">
            <a:alphaModFix/>
          </a:blip>
          <a:srcRect b="0" l="0" r="0" t="0"/>
          <a:stretch/>
        </p:blipFill>
        <p:spPr>
          <a:xfrm>
            <a:off x="6629554" y="5177993"/>
            <a:ext cx="519111" cy="519111"/>
          </a:xfrm>
          <a:prstGeom prst="rect">
            <a:avLst/>
          </a:prstGeom>
          <a:noFill/>
          <a:ln>
            <a:noFill/>
          </a:ln>
        </p:spPr>
      </p:pic>
      <p:pic>
        <p:nvPicPr>
          <p:cNvPr id="174" name="Google Shape;174;p35"/>
          <p:cNvPicPr preferRelativeResize="0"/>
          <p:nvPr/>
        </p:nvPicPr>
        <p:blipFill rotWithShape="1">
          <a:blip r:embed="rId8">
            <a:alphaModFix/>
          </a:blip>
          <a:srcRect b="0" l="0" r="0" t="0"/>
          <a:stretch/>
        </p:blipFill>
        <p:spPr>
          <a:xfrm>
            <a:off x="7243458" y="5177993"/>
            <a:ext cx="519112" cy="519112"/>
          </a:xfrm>
          <a:prstGeom prst="rect">
            <a:avLst/>
          </a:prstGeom>
          <a:noFill/>
          <a:ln>
            <a:noFill/>
          </a:ln>
        </p:spPr>
      </p:pic>
      <p:pic>
        <p:nvPicPr>
          <p:cNvPr id="175" name="Google Shape;175;p35"/>
          <p:cNvPicPr preferRelativeResize="0"/>
          <p:nvPr/>
        </p:nvPicPr>
        <p:blipFill rotWithShape="1">
          <a:blip r:embed="rId7">
            <a:alphaModFix/>
          </a:blip>
          <a:srcRect b="0" l="0" r="0" t="0"/>
          <a:stretch/>
        </p:blipFill>
        <p:spPr>
          <a:xfrm>
            <a:off x="3002950" y="5177993"/>
            <a:ext cx="519111" cy="519111"/>
          </a:xfrm>
          <a:prstGeom prst="rect">
            <a:avLst/>
          </a:prstGeom>
          <a:noFill/>
          <a:ln>
            <a:noFill/>
          </a:ln>
        </p:spPr>
      </p:pic>
      <p:pic>
        <p:nvPicPr>
          <p:cNvPr id="176" name="Google Shape;176;p35"/>
          <p:cNvPicPr preferRelativeResize="0"/>
          <p:nvPr/>
        </p:nvPicPr>
        <p:blipFill rotWithShape="1">
          <a:blip r:embed="rId8">
            <a:alphaModFix/>
          </a:blip>
          <a:srcRect b="0" l="0" r="0" t="0"/>
          <a:stretch/>
        </p:blipFill>
        <p:spPr>
          <a:xfrm>
            <a:off x="3616854" y="5177993"/>
            <a:ext cx="519112" cy="519112"/>
          </a:xfrm>
          <a:prstGeom prst="rect">
            <a:avLst/>
          </a:prstGeom>
          <a:noFill/>
          <a:ln>
            <a:noFill/>
          </a:ln>
        </p:spPr>
      </p:pic>
      <p:pic>
        <p:nvPicPr>
          <p:cNvPr id="177" name="Google Shape;177;p35"/>
          <p:cNvPicPr preferRelativeResize="0"/>
          <p:nvPr/>
        </p:nvPicPr>
        <p:blipFill rotWithShape="1">
          <a:blip r:embed="rId7">
            <a:alphaModFix/>
          </a:blip>
          <a:srcRect b="0" l="0" r="0" t="0"/>
          <a:stretch/>
        </p:blipFill>
        <p:spPr>
          <a:xfrm>
            <a:off x="10256158" y="5177993"/>
            <a:ext cx="519111" cy="519111"/>
          </a:xfrm>
          <a:prstGeom prst="rect">
            <a:avLst/>
          </a:prstGeom>
          <a:noFill/>
          <a:ln>
            <a:noFill/>
          </a:ln>
        </p:spPr>
      </p:pic>
      <p:pic>
        <p:nvPicPr>
          <p:cNvPr id="178" name="Google Shape;178;p35"/>
          <p:cNvPicPr preferRelativeResize="0"/>
          <p:nvPr/>
        </p:nvPicPr>
        <p:blipFill rotWithShape="1">
          <a:blip r:embed="rId8">
            <a:alphaModFix/>
          </a:blip>
          <a:srcRect b="0" l="0" r="0" t="0"/>
          <a:stretch/>
        </p:blipFill>
        <p:spPr>
          <a:xfrm>
            <a:off x="10870062" y="5177993"/>
            <a:ext cx="519112" cy="5191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pic>
        <p:nvPicPr>
          <p:cNvPr id="184" name="Google Shape;184;p36"/>
          <p:cNvPicPr preferRelativeResize="0"/>
          <p:nvPr/>
        </p:nvPicPr>
        <p:blipFill rotWithShape="1">
          <a:blip r:embed="rId4">
            <a:alphaModFix/>
          </a:blip>
          <a:srcRect b="0" l="0" r="0" t="0"/>
          <a:stretch/>
        </p:blipFill>
        <p:spPr>
          <a:xfrm>
            <a:off x="796693" y="1833817"/>
            <a:ext cx="3256009" cy="3256009"/>
          </a:xfrm>
          <a:prstGeom prst="rect">
            <a:avLst/>
          </a:prstGeom>
          <a:noFill/>
          <a:ln>
            <a:noFill/>
          </a:ln>
        </p:spPr>
      </p:pic>
      <p:pic>
        <p:nvPicPr>
          <p:cNvPr id="185" name="Google Shape;185;p36"/>
          <p:cNvPicPr preferRelativeResize="0"/>
          <p:nvPr/>
        </p:nvPicPr>
        <p:blipFill rotWithShape="1">
          <a:blip r:embed="rId5">
            <a:alphaModFix/>
          </a:blip>
          <a:srcRect b="0" l="0" r="0" t="0"/>
          <a:stretch/>
        </p:blipFill>
        <p:spPr>
          <a:xfrm>
            <a:off x="4537087" y="1837508"/>
            <a:ext cx="3256009" cy="3256009"/>
          </a:xfrm>
          <a:prstGeom prst="rect">
            <a:avLst/>
          </a:prstGeom>
          <a:noFill/>
          <a:ln>
            <a:noFill/>
          </a:ln>
        </p:spPr>
      </p:pic>
      <p:pic>
        <p:nvPicPr>
          <p:cNvPr id="186" name="Google Shape;186;p36"/>
          <p:cNvPicPr preferRelativeResize="0"/>
          <p:nvPr/>
        </p:nvPicPr>
        <p:blipFill rotWithShape="1">
          <a:blip r:embed="rId6">
            <a:alphaModFix/>
          </a:blip>
          <a:srcRect b="0" l="0" r="0" t="0"/>
          <a:stretch/>
        </p:blipFill>
        <p:spPr>
          <a:xfrm>
            <a:off x="8289257" y="1837508"/>
            <a:ext cx="3254057" cy="3256009"/>
          </a:xfrm>
          <a:prstGeom prst="rect">
            <a:avLst/>
          </a:prstGeom>
          <a:noFill/>
          <a:ln>
            <a:noFill/>
          </a:ln>
        </p:spPr>
      </p:pic>
      <p:sp>
        <p:nvSpPr>
          <p:cNvPr id="187" name="Google Shape;187;p36"/>
          <p:cNvSpPr txBox="1"/>
          <p:nvPr/>
        </p:nvSpPr>
        <p:spPr>
          <a:xfrm>
            <a:off x="7758550" y="369900"/>
            <a:ext cx="3787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Calibri"/>
                <a:ea typeface="Calibri"/>
                <a:cs typeface="Calibri"/>
                <a:sym typeface="Calibri"/>
              </a:rPr>
              <a:t>AQUI SERÁ UM CARROSSEL EM HTML</a:t>
            </a:r>
            <a:endParaRPr b="0" i="0" sz="1400" u="none" cap="none" strike="noStrike">
              <a:solidFill>
                <a:srgbClr val="FF0000"/>
              </a:solidFill>
              <a:latin typeface="Calibri"/>
              <a:ea typeface="Calibri"/>
              <a:cs typeface="Calibri"/>
              <a:sym typeface="Calibri"/>
            </a:endParaRPr>
          </a:p>
        </p:txBody>
      </p:sp>
      <p:pic>
        <p:nvPicPr>
          <p:cNvPr id="188" name="Google Shape;188;p36"/>
          <p:cNvPicPr preferRelativeResize="0"/>
          <p:nvPr/>
        </p:nvPicPr>
        <p:blipFill rotWithShape="1">
          <a:blip r:embed="rId7">
            <a:alphaModFix/>
          </a:blip>
          <a:srcRect b="0" l="0" r="0" t="0"/>
          <a:stretch/>
        </p:blipFill>
        <p:spPr>
          <a:xfrm>
            <a:off x="6629554" y="5177993"/>
            <a:ext cx="519111" cy="519111"/>
          </a:xfrm>
          <a:prstGeom prst="rect">
            <a:avLst/>
          </a:prstGeom>
          <a:noFill/>
          <a:ln>
            <a:noFill/>
          </a:ln>
        </p:spPr>
      </p:pic>
      <p:pic>
        <p:nvPicPr>
          <p:cNvPr id="189" name="Google Shape;189;p36"/>
          <p:cNvPicPr preferRelativeResize="0"/>
          <p:nvPr/>
        </p:nvPicPr>
        <p:blipFill rotWithShape="1">
          <a:blip r:embed="rId8">
            <a:alphaModFix/>
          </a:blip>
          <a:srcRect b="0" l="0" r="0" t="0"/>
          <a:stretch/>
        </p:blipFill>
        <p:spPr>
          <a:xfrm>
            <a:off x="7243458" y="5177993"/>
            <a:ext cx="519112" cy="519112"/>
          </a:xfrm>
          <a:prstGeom prst="rect">
            <a:avLst/>
          </a:prstGeom>
          <a:noFill/>
          <a:ln>
            <a:noFill/>
          </a:ln>
        </p:spPr>
      </p:pic>
      <p:pic>
        <p:nvPicPr>
          <p:cNvPr id="190" name="Google Shape;190;p36"/>
          <p:cNvPicPr preferRelativeResize="0"/>
          <p:nvPr/>
        </p:nvPicPr>
        <p:blipFill rotWithShape="1">
          <a:blip r:embed="rId7">
            <a:alphaModFix/>
          </a:blip>
          <a:srcRect b="0" l="0" r="0" t="0"/>
          <a:stretch/>
        </p:blipFill>
        <p:spPr>
          <a:xfrm>
            <a:off x="3002950" y="5177993"/>
            <a:ext cx="519111" cy="519111"/>
          </a:xfrm>
          <a:prstGeom prst="rect">
            <a:avLst/>
          </a:prstGeom>
          <a:noFill/>
          <a:ln>
            <a:noFill/>
          </a:ln>
        </p:spPr>
      </p:pic>
      <p:pic>
        <p:nvPicPr>
          <p:cNvPr id="191" name="Google Shape;191;p36"/>
          <p:cNvPicPr preferRelativeResize="0"/>
          <p:nvPr/>
        </p:nvPicPr>
        <p:blipFill rotWithShape="1">
          <a:blip r:embed="rId8">
            <a:alphaModFix/>
          </a:blip>
          <a:srcRect b="0" l="0" r="0" t="0"/>
          <a:stretch/>
        </p:blipFill>
        <p:spPr>
          <a:xfrm>
            <a:off x="3616854" y="5177993"/>
            <a:ext cx="519112" cy="519112"/>
          </a:xfrm>
          <a:prstGeom prst="rect">
            <a:avLst/>
          </a:prstGeom>
          <a:noFill/>
          <a:ln>
            <a:noFill/>
          </a:ln>
        </p:spPr>
      </p:pic>
      <p:pic>
        <p:nvPicPr>
          <p:cNvPr id="192" name="Google Shape;192;p36"/>
          <p:cNvPicPr preferRelativeResize="0"/>
          <p:nvPr/>
        </p:nvPicPr>
        <p:blipFill rotWithShape="1">
          <a:blip r:embed="rId7">
            <a:alphaModFix/>
          </a:blip>
          <a:srcRect b="0" l="0" r="0" t="0"/>
          <a:stretch/>
        </p:blipFill>
        <p:spPr>
          <a:xfrm>
            <a:off x="10256158" y="5177993"/>
            <a:ext cx="519111" cy="519111"/>
          </a:xfrm>
          <a:prstGeom prst="rect">
            <a:avLst/>
          </a:prstGeom>
          <a:noFill/>
          <a:ln>
            <a:noFill/>
          </a:ln>
        </p:spPr>
      </p:pic>
      <p:pic>
        <p:nvPicPr>
          <p:cNvPr id="193" name="Google Shape;193;p36"/>
          <p:cNvPicPr preferRelativeResize="0"/>
          <p:nvPr/>
        </p:nvPicPr>
        <p:blipFill rotWithShape="1">
          <a:blip r:embed="rId8">
            <a:alphaModFix/>
          </a:blip>
          <a:srcRect b="0" l="0" r="0" t="0"/>
          <a:stretch/>
        </p:blipFill>
        <p:spPr>
          <a:xfrm>
            <a:off x="10870062" y="5177993"/>
            <a:ext cx="519112" cy="5191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pic>
        <p:nvPicPr>
          <p:cNvPr id="199" name="Google Shape;199;p37"/>
          <p:cNvPicPr preferRelativeResize="0"/>
          <p:nvPr/>
        </p:nvPicPr>
        <p:blipFill rotWithShape="1">
          <a:blip r:embed="rId4">
            <a:alphaModFix/>
          </a:blip>
          <a:srcRect b="0" l="0" r="0" t="0"/>
          <a:stretch/>
        </p:blipFill>
        <p:spPr>
          <a:xfrm>
            <a:off x="665907" y="1803435"/>
            <a:ext cx="3259565" cy="3259565"/>
          </a:xfrm>
          <a:prstGeom prst="rect">
            <a:avLst/>
          </a:prstGeom>
          <a:noFill/>
          <a:ln>
            <a:noFill/>
          </a:ln>
        </p:spPr>
      </p:pic>
      <p:pic>
        <p:nvPicPr>
          <p:cNvPr id="200" name="Google Shape;200;p37"/>
          <p:cNvPicPr preferRelativeResize="0"/>
          <p:nvPr/>
        </p:nvPicPr>
        <p:blipFill rotWithShape="1">
          <a:blip r:embed="rId5">
            <a:alphaModFix/>
          </a:blip>
          <a:srcRect b="0" l="0" r="0" t="0"/>
          <a:stretch/>
        </p:blipFill>
        <p:spPr>
          <a:xfrm>
            <a:off x="4500938" y="1803436"/>
            <a:ext cx="3257611" cy="3259565"/>
          </a:xfrm>
          <a:prstGeom prst="rect">
            <a:avLst/>
          </a:prstGeom>
          <a:noFill/>
          <a:ln>
            <a:noFill/>
          </a:ln>
        </p:spPr>
      </p:pic>
      <p:sp>
        <p:nvSpPr>
          <p:cNvPr id="201" name="Google Shape;201;p37"/>
          <p:cNvSpPr txBox="1"/>
          <p:nvPr/>
        </p:nvSpPr>
        <p:spPr>
          <a:xfrm>
            <a:off x="7758550" y="369900"/>
            <a:ext cx="3787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Calibri"/>
                <a:ea typeface="Calibri"/>
                <a:cs typeface="Calibri"/>
                <a:sym typeface="Calibri"/>
              </a:rPr>
              <a:t>AQUI SERÁ UM CARROSSEL EM HTML</a:t>
            </a:r>
            <a:endParaRPr b="0" i="0" sz="1400" u="none" cap="none" strike="noStrike">
              <a:solidFill>
                <a:srgbClr val="FF0000"/>
              </a:solidFill>
              <a:latin typeface="Calibri"/>
              <a:ea typeface="Calibri"/>
              <a:cs typeface="Calibri"/>
              <a:sym typeface="Calibri"/>
            </a:endParaRPr>
          </a:p>
        </p:txBody>
      </p:sp>
      <p:pic>
        <p:nvPicPr>
          <p:cNvPr id="202" name="Google Shape;202;p37"/>
          <p:cNvPicPr preferRelativeResize="0"/>
          <p:nvPr/>
        </p:nvPicPr>
        <p:blipFill rotWithShape="1">
          <a:blip r:embed="rId6">
            <a:alphaModFix/>
          </a:blip>
          <a:srcRect b="0" l="0" r="0" t="0"/>
          <a:stretch/>
        </p:blipFill>
        <p:spPr>
          <a:xfrm>
            <a:off x="6629554" y="5177993"/>
            <a:ext cx="519111" cy="519111"/>
          </a:xfrm>
          <a:prstGeom prst="rect">
            <a:avLst/>
          </a:prstGeom>
          <a:noFill/>
          <a:ln>
            <a:noFill/>
          </a:ln>
        </p:spPr>
      </p:pic>
      <p:pic>
        <p:nvPicPr>
          <p:cNvPr id="203" name="Google Shape;203;p37"/>
          <p:cNvPicPr preferRelativeResize="0"/>
          <p:nvPr/>
        </p:nvPicPr>
        <p:blipFill rotWithShape="1">
          <a:blip r:embed="rId7">
            <a:alphaModFix/>
          </a:blip>
          <a:srcRect b="0" l="0" r="0" t="0"/>
          <a:stretch/>
        </p:blipFill>
        <p:spPr>
          <a:xfrm>
            <a:off x="7243458" y="5177993"/>
            <a:ext cx="519112" cy="519112"/>
          </a:xfrm>
          <a:prstGeom prst="rect">
            <a:avLst/>
          </a:prstGeom>
          <a:noFill/>
          <a:ln>
            <a:noFill/>
          </a:ln>
        </p:spPr>
      </p:pic>
      <p:pic>
        <p:nvPicPr>
          <p:cNvPr id="204" name="Google Shape;204;p37"/>
          <p:cNvPicPr preferRelativeResize="0"/>
          <p:nvPr/>
        </p:nvPicPr>
        <p:blipFill rotWithShape="1">
          <a:blip r:embed="rId6">
            <a:alphaModFix/>
          </a:blip>
          <a:srcRect b="0" l="0" r="0" t="0"/>
          <a:stretch/>
        </p:blipFill>
        <p:spPr>
          <a:xfrm>
            <a:off x="3002950" y="5177993"/>
            <a:ext cx="519111" cy="519111"/>
          </a:xfrm>
          <a:prstGeom prst="rect">
            <a:avLst/>
          </a:prstGeom>
          <a:noFill/>
          <a:ln>
            <a:noFill/>
          </a:ln>
        </p:spPr>
      </p:pic>
      <p:pic>
        <p:nvPicPr>
          <p:cNvPr id="205" name="Google Shape;205;p37"/>
          <p:cNvPicPr preferRelativeResize="0"/>
          <p:nvPr/>
        </p:nvPicPr>
        <p:blipFill rotWithShape="1">
          <a:blip r:embed="rId7">
            <a:alphaModFix/>
          </a:blip>
          <a:srcRect b="0" l="0" r="0" t="0"/>
          <a:stretch/>
        </p:blipFill>
        <p:spPr>
          <a:xfrm>
            <a:off x="3616854" y="5177993"/>
            <a:ext cx="519112" cy="519112"/>
          </a:xfrm>
          <a:prstGeom prst="rect">
            <a:avLst/>
          </a:prstGeom>
          <a:noFill/>
          <a:ln>
            <a:noFill/>
          </a:ln>
        </p:spPr>
      </p:pic>
      <p:pic>
        <p:nvPicPr>
          <p:cNvPr id="206" name="Google Shape;206;p37"/>
          <p:cNvPicPr preferRelativeResize="0"/>
          <p:nvPr/>
        </p:nvPicPr>
        <p:blipFill rotWithShape="1">
          <a:blip r:embed="rId6">
            <a:alphaModFix/>
          </a:blip>
          <a:srcRect b="0" l="0" r="0" t="0"/>
          <a:stretch/>
        </p:blipFill>
        <p:spPr>
          <a:xfrm>
            <a:off x="10256158" y="5177993"/>
            <a:ext cx="519111" cy="519111"/>
          </a:xfrm>
          <a:prstGeom prst="rect">
            <a:avLst/>
          </a:prstGeom>
          <a:noFill/>
          <a:ln>
            <a:noFill/>
          </a:ln>
        </p:spPr>
      </p:pic>
      <p:pic>
        <p:nvPicPr>
          <p:cNvPr id="207" name="Google Shape;207;p37"/>
          <p:cNvPicPr preferRelativeResize="0"/>
          <p:nvPr/>
        </p:nvPicPr>
        <p:blipFill rotWithShape="1">
          <a:blip r:embed="rId7">
            <a:alphaModFix/>
          </a:blip>
          <a:srcRect b="0" l="0" r="0" t="0"/>
          <a:stretch/>
        </p:blipFill>
        <p:spPr>
          <a:xfrm>
            <a:off x="10870062" y="5177993"/>
            <a:ext cx="519112" cy="519112"/>
          </a:xfrm>
          <a:prstGeom prst="rect">
            <a:avLst/>
          </a:prstGeom>
          <a:noFill/>
          <a:ln>
            <a:noFill/>
          </a:ln>
        </p:spPr>
      </p:pic>
      <p:pic>
        <p:nvPicPr>
          <p:cNvPr id="208" name="Google Shape;208;p37"/>
          <p:cNvPicPr preferRelativeResize="0"/>
          <p:nvPr/>
        </p:nvPicPr>
        <p:blipFill>
          <a:blip r:embed="rId8">
            <a:alphaModFix/>
          </a:blip>
          <a:stretch>
            <a:fillRect/>
          </a:stretch>
        </p:blipFill>
        <p:spPr>
          <a:xfrm>
            <a:off x="8337950" y="1806992"/>
            <a:ext cx="3257600" cy="32560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pic>
        <p:nvPicPr>
          <p:cNvPr id="214" name="Google Shape;214;p38"/>
          <p:cNvPicPr preferRelativeResize="0"/>
          <p:nvPr/>
        </p:nvPicPr>
        <p:blipFill rotWithShape="1">
          <a:blip r:embed="rId4">
            <a:alphaModFix/>
          </a:blip>
          <a:srcRect b="0" l="0" r="0" t="0"/>
          <a:stretch/>
        </p:blipFill>
        <p:spPr>
          <a:xfrm>
            <a:off x="4521894" y="1893021"/>
            <a:ext cx="3146870" cy="3144983"/>
          </a:xfrm>
          <a:prstGeom prst="rect">
            <a:avLst/>
          </a:prstGeom>
          <a:noFill/>
          <a:ln>
            <a:noFill/>
          </a:ln>
        </p:spPr>
      </p:pic>
      <p:sp>
        <p:nvSpPr>
          <p:cNvPr id="215" name="Google Shape;215;p38"/>
          <p:cNvSpPr txBox="1"/>
          <p:nvPr/>
        </p:nvSpPr>
        <p:spPr>
          <a:xfrm>
            <a:off x="7758550" y="369900"/>
            <a:ext cx="3787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Calibri"/>
                <a:ea typeface="Calibri"/>
                <a:cs typeface="Calibri"/>
                <a:sym typeface="Calibri"/>
              </a:rPr>
              <a:t>AQUI SERÁ UM CARROSSEL EM HTML</a:t>
            </a:r>
            <a:endParaRPr b="0" i="0" sz="1400" u="none" cap="none" strike="noStrike">
              <a:solidFill>
                <a:srgbClr val="FF0000"/>
              </a:solidFill>
              <a:latin typeface="Calibri"/>
              <a:ea typeface="Calibri"/>
              <a:cs typeface="Calibri"/>
              <a:sym typeface="Calibri"/>
            </a:endParaRPr>
          </a:p>
        </p:txBody>
      </p:sp>
      <p:pic>
        <p:nvPicPr>
          <p:cNvPr id="216" name="Google Shape;216;p38"/>
          <p:cNvPicPr preferRelativeResize="0"/>
          <p:nvPr/>
        </p:nvPicPr>
        <p:blipFill rotWithShape="1">
          <a:blip r:embed="rId5">
            <a:alphaModFix/>
          </a:blip>
          <a:srcRect b="0" l="0" r="0" t="0"/>
          <a:stretch/>
        </p:blipFill>
        <p:spPr>
          <a:xfrm>
            <a:off x="6629554" y="5177993"/>
            <a:ext cx="519111" cy="519111"/>
          </a:xfrm>
          <a:prstGeom prst="rect">
            <a:avLst/>
          </a:prstGeom>
          <a:noFill/>
          <a:ln>
            <a:noFill/>
          </a:ln>
        </p:spPr>
      </p:pic>
      <p:pic>
        <p:nvPicPr>
          <p:cNvPr id="217" name="Google Shape;217;p38"/>
          <p:cNvPicPr preferRelativeResize="0"/>
          <p:nvPr/>
        </p:nvPicPr>
        <p:blipFill rotWithShape="1">
          <a:blip r:embed="rId6">
            <a:alphaModFix/>
          </a:blip>
          <a:srcRect b="0" l="0" r="0" t="0"/>
          <a:stretch/>
        </p:blipFill>
        <p:spPr>
          <a:xfrm>
            <a:off x="7243458" y="5177993"/>
            <a:ext cx="519112" cy="5191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grpSp>
        <p:nvGrpSpPr>
          <p:cNvPr id="223" name="Google Shape;223;gd9b3c8d5f3_2_31"/>
          <p:cNvGrpSpPr/>
          <p:nvPr/>
        </p:nvGrpSpPr>
        <p:grpSpPr>
          <a:xfrm>
            <a:off x="1326365" y="4164415"/>
            <a:ext cx="9258629" cy="2044222"/>
            <a:chOff x="933121" y="4130022"/>
            <a:chExt cx="8706043" cy="2044222"/>
          </a:xfrm>
        </p:grpSpPr>
        <p:pic>
          <p:nvPicPr>
            <p:cNvPr id="224" name="Google Shape;224;gd9b3c8d5f3_2_31"/>
            <p:cNvPicPr preferRelativeResize="0"/>
            <p:nvPr/>
          </p:nvPicPr>
          <p:blipFill rotWithShape="1">
            <a:blip r:embed="rId4">
              <a:alphaModFix/>
            </a:blip>
            <a:srcRect b="0" l="0" r="0" t="0"/>
            <a:stretch/>
          </p:blipFill>
          <p:spPr>
            <a:xfrm>
              <a:off x="933121" y="4130022"/>
              <a:ext cx="2681156" cy="2044222"/>
            </a:xfrm>
            <a:prstGeom prst="rect">
              <a:avLst/>
            </a:prstGeom>
            <a:noFill/>
            <a:ln>
              <a:noFill/>
            </a:ln>
          </p:spPr>
        </p:pic>
        <p:pic>
          <p:nvPicPr>
            <p:cNvPr id="225" name="Google Shape;225;gd9b3c8d5f3_2_31"/>
            <p:cNvPicPr preferRelativeResize="0"/>
            <p:nvPr/>
          </p:nvPicPr>
          <p:blipFill rotWithShape="1">
            <a:blip r:embed="rId4">
              <a:alphaModFix/>
            </a:blip>
            <a:srcRect b="0" l="0" r="0" t="0"/>
            <a:stretch/>
          </p:blipFill>
          <p:spPr>
            <a:xfrm>
              <a:off x="2920875" y="4130022"/>
              <a:ext cx="2681156" cy="2044222"/>
            </a:xfrm>
            <a:prstGeom prst="rect">
              <a:avLst/>
            </a:prstGeom>
            <a:noFill/>
            <a:ln>
              <a:noFill/>
            </a:ln>
          </p:spPr>
        </p:pic>
        <p:pic>
          <p:nvPicPr>
            <p:cNvPr id="226" name="Google Shape;226;gd9b3c8d5f3_2_31"/>
            <p:cNvPicPr preferRelativeResize="0"/>
            <p:nvPr/>
          </p:nvPicPr>
          <p:blipFill rotWithShape="1">
            <a:blip r:embed="rId4">
              <a:alphaModFix/>
            </a:blip>
            <a:srcRect b="0" l="0" r="0" t="0"/>
            <a:stretch/>
          </p:blipFill>
          <p:spPr>
            <a:xfrm>
              <a:off x="4917621" y="4130022"/>
              <a:ext cx="2681156" cy="2044222"/>
            </a:xfrm>
            <a:prstGeom prst="rect">
              <a:avLst/>
            </a:prstGeom>
            <a:noFill/>
            <a:ln>
              <a:noFill/>
            </a:ln>
          </p:spPr>
        </p:pic>
        <p:pic>
          <p:nvPicPr>
            <p:cNvPr id="227" name="Google Shape;227;gd9b3c8d5f3_2_31"/>
            <p:cNvPicPr preferRelativeResize="0"/>
            <p:nvPr/>
          </p:nvPicPr>
          <p:blipFill rotWithShape="1">
            <a:blip r:embed="rId4">
              <a:alphaModFix/>
            </a:blip>
            <a:srcRect b="0" l="0" r="0" t="0"/>
            <a:stretch/>
          </p:blipFill>
          <p:spPr>
            <a:xfrm>
              <a:off x="6958008" y="4130022"/>
              <a:ext cx="2681156" cy="2044222"/>
            </a:xfrm>
            <a:prstGeom prst="rect">
              <a:avLst/>
            </a:prstGeom>
            <a:noFill/>
            <a:ln>
              <a:noFill/>
            </a:ln>
          </p:spPr>
        </p:pic>
      </p:grpSp>
      <p:pic>
        <p:nvPicPr>
          <p:cNvPr id="228" name="Google Shape;228;gd9b3c8d5f3_2_31"/>
          <p:cNvPicPr preferRelativeResize="0"/>
          <p:nvPr/>
        </p:nvPicPr>
        <p:blipFill rotWithShape="1">
          <a:blip r:embed="rId5">
            <a:alphaModFix/>
          </a:blip>
          <a:srcRect b="0" l="0" r="0" t="0"/>
          <a:stretch/>
        </p:blipFill>
        <p:spPr>
          <a:xfrm>
            <a:off x="9387284" y="3784419"/>
            <a:ext cx="939718" cy="939718"/>
          </a:xfrm>
          <a:prstGeom prst="rect">
            <a:avLst/>
          </a:prstGeom>
          <a:noFill/>
          <a:ln>
            <a:noFill/>
          </a:ln>
        </p:spPr>
      </p:pic>
      <p:sp>
        <p:nvSpPr>
          <p:cNvPr id="229" name="Google Shape;229;gd9b3c8d5f3_2_31"/>
          <p:cNvSpPr txBox="1"/>
          <p:nvPr/>
        </p:nvSpPr>
        <p:spPr>
          <a:xfrm>
            <a:off x="735350" y="1993850"/>
            <a:ext cx="9849600" cy="1699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Produto Fitoterápico Tradicional: Produtos tradicionais fitoterápicos são os obtidos com emprego exclusivo de matérias-primas ativas vegetais cujas segurança e efetividade sejam baseadas em dados de uso seguro e efetivo publicados na literatura técnico-científica, concebidos para serem utilizados sem a vigilância de um médico para fins de diagnóstico, de prescrição ou de monitorização. </a:t>
            </a:r>
            <a:endParaRPr b="0" i="0" sz="1600" u="none" cap="none" strike="noStrike">
              <a:solidFill>
                <a:srgbClr val="000000"/>
              </a:solidFill>
              <a:latin typeface="Helvetica Neue"/>
              <a:ea typeface="Helvetica Neue"/>
              <a:cs typeface="Helvetica Neue"/>
              <a:sym typeface="Helvetica Neue"/>
            </a:endParaRPr>
          </a:p>
        </p:txBody>
      </p:sp>
      <p:sp>
        <p:nvSpPr>
          <p:cNvPr id="230" name="Google Shape;230;gd9b3c8d5f3_2_31"/>
          <p:cNvSpPr txBox="1"/>
          <p:nvPr/>
        </p:nvSpPr>
        <p:spPr>
          <a:xfrm>
            <a:off x="1484967" y="4468622"/>
            <a:ext cx="8157600" cy="1661963"/>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Os produtos tradicionais fitoterápicos não podem se referir a doenças,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distúrbios, condições ou ações consideradas graves, não devendo conter matérias-primas em concentração de risco tóxico conhecido, tampouco serem administrados pelas vias injetável e oftálmica.</a:t>
            </a:r>
            <a:endParaRPr b="1" i="0" sz="1600" u="none" cap="none" strike="noStrike">
              <a:solidFill>
                <a:schemeClr val="lt1"/>
              </a:solidFill>
              <a:latin typeface="Helvetica Neue"/>
              <a:ea typeface="Helvetica Neue"/>
              <a:cs typeface="Helvetica Neue"/>
              <a:sym typeface="Helvetica Neue"/>
            </a:endParaRPr>
          </a:p>
        </p:txBody>
      </p:sp>
      <p:sp>
        <p:nvSpPr>
          <p:cNvPr id="231" name="Google Shape;231;gd9b3c8d5f3_2_31"/>
          <p:cNvSpPr txBox="1"/>
          <p:nvPr/>
        </p:nvSpPr>
        <p:spPr>
          <a:xfrm>
            <a:off x="662540" y="1330843"/>
            <a:ext cx="110703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5. CONCEITOS BÁSICOS DE PLANTAS MEDICINAIS E FITOTERÁPICOS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grpSp>
        <p:nvGrpSpPr>
          <p:cNvPr id="237" name="Google Shape;237;p39"/>
          <p:cNvGrpSpPr/>
          <p:nvPr/>
        </p:nvGrpSpPr>
        <p:grpSpPr>
          <a:xfrm>
            <a:off x="1326365" y="4387438"/>
            <a:ext cx="9258629" cy="2044222"/>
            <a:chOff x="933121" y="4130022"/>
            <a:chExt cx="8706043" cy="2044222"/>
          </a:xfrm>
        </p:grpSpPr>
        <p:pic>
          <p:nvPicPr>
            <p:cNvPr id="238" name="Google Shape;238;p39"/>
            <p:cNvPicPr preferRelativeResize="0"/>
            <p:nvPr/>
          </p:nvPicPr>
          <p:blipFill rotWithShape="1">
            <a:blip r:embed="rId4">
              <a:alphaModFix/>
            </a:blip>
            <a:srcRect b="0" l="0" r="0" t="0"/>
            <a:stretch/>
          </p:blipFill>
          <p:spPr>
            <a:xfrm>
              <a:off x="933121" y="4130022"/>
              <a:ext cx="2681156" cy="2044222"/>
            </a:xfrm>
            <a:prstGeom prst="rect">
              <a:avLst/>
            </a:prstGeom>
            <a:noFill/>
            <a:ln>
              <a:noFill/>
            </a:ln>
          </p:spPr>
        </p:pic>
        <p:pic>
          <p:nvPicPr>
            <p:cNvPr id="239" name="Google Shape;239;p39"/>
            <p:cNvPicPr preferRelativeResize="0"/>
            <p:nvPr/>
          </p:nvPicPr>
          <p:blipFill rotWithShape="1">
            <a:blip r:embed="rId4">
              <a:alphaModFix/>
            </a:blip>
            <a:srcRect b="0" l="0" r="0" t="0"/>
            <a:stretch/>
          </p:blipFill>
          <p:spPr>
            <a:xfrm>
              <a:off x="2920875" y="4130022"/>
              <a:ext cx="2681156" cy="2044222"/>
            </a:xfrm>
            <a:prstGeom prst="rect">
              <a:avLst/>
            </a:prstGeom>
            <a:noFill/>
            <a:ln>
              <a:noFill/>
            </a:ln>
          </p:spPr>
        </p:pic>
        <p:pic>
          <p:nvPicPr>
            <p:cNvPr id="240" name="Google Shape;240;p39"/>
            <p:cNvPicPr preferRelativeResize="0"/>
            <p:nvPr/>
          </p:nvPicPr>
          <p:blipFill rotWithShape="1">
            <a:blip r:embed="rId4">
              <a:alphaModFix/>
            </a:blip>
            <a:srcRect b="0" l="0" r="0" t="0"/>
            <a:stretch/>
          </p:blipFill>
          <p:spPr>
            <a:xfrm>
              <a:off x="4917621" y="4130022"/>
              <a:ext cx="2681156" cy="2044222"/>
            </a:xfrm>
            <a:prstGeom prst="rect">
              <a:avLst/>
            </a:prstGeom>
            <a:noFill/>
            <a:ln>
              <a:noFill/>
            </a:ln>
          </p:spPr>
        </p:pic>
        <p:pic>
          <p:nvPicPr>
            <p:cNvPr id="241" name="Google Shape;241;p39"/>
            <p:cNvPicPr preferRelativeResize="0"/>
            <p:nvPr/>
          </p:nvPicPr>
          <p:blipFill rotWithShape="1">
            <a:blip r:embed="rId4">
              <a:alphaModFix/>
            </a:blip>
            <a:srcRect b="0" l="0" r="0" t="0"/>
            <a:stretch/>
          </p:blipFill>
          <p:spPr>
            <a:xfrm>
              <a:off x="6958008" y="4130022"/>
              <a:ext cx="2681156" cy="2044222"/>
            </a:xfrm>
            <a:prstGeom prst="rect">
              <a:avLst/>
            </a:prstGeom>
            <a:noFill/>
            <a:ln>
              <a:noFill/>
            </a:ln>
          </p:spPr>
        </p:pic>
      </p:grpSp>
      <p:pic>
        <p:nvPicPr>
          <p:cNvPr id="242" name="Google Shape;242;p39"/>
          <p:cNvPicPr preferRelativeResize="0"/>
          <p:nvPr/>
        </p:nvPicPr>
        <p:blipFill rotWithShape="1">
          <a:blip r:embed="rId5">
            <a:alphaModFix/>
          </a:blip>
          <a:srcRect b="0" l="0" r="0" t="0"/>
          <a:stretch/>
        </p:blipFill>
        <p:spPr>
          <a:xfrm>
            <a:off x="9387284" y="4007442"/>
            <a:ext cx="939718" cy="939718"/>
          </a:xfrm>
          <a:prstGeom prst="rect">
            <a:avLst/>
          </a:prstGeom>
          <a:noFill/>
          <a:ln>
            <a:noFill/>
          </a:ln>
        </p:spPr>
      </p:pic>
      <p:sp>
        <p:nvSpPr>
          <p:cNvPr id="243" name="Google Shape;243;p39"/>
          <p:cNvSpPr txBox="1"/>
          <p:nvPr/>
        </p:nvSpPr>
        <p:spPr>
          <a:xfrm>
            <a:off x="662551" y="1908025"/>
            <a:ext cx="10062900" cy="21858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120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Os medicamentos fitoterápicos são obtidos com emprego exclusivo de matérias-primas ativas vegetais, cujas eficácia e segurança são validadas por meio de levantamentos etnofarmacológicos, de utilização, documentações técnico-científicas ou evidências clínicas. São caracterizados pelo conhecimento da eficácia e dos riscos de seu uso, assim como pela reprodutibilidade e constância de qualidade. Portanto, três quesitos devem ser considerados na produção de medicamentos fitoterápicos: eficácia, qualidade e segurança. </a:t>
            </a:r>
            <a:endParaRPr b="0" i="0" sz="1400" u="none" cap="none" strike="noStrike">
              <a:solidFill>
                <a:srgbClr val="000000"/>
              </a:solidFill>
              <a:latin typeface="Arial"/>
              <a:ea typeface="Arial"/>
              <a:cs typeface="Arial"/>
              <a:sym typeface="Arial"/>
            </a:endParaRPr>
          </a:p>
        </p:txBody>
      </p:sp>
      <p:sp>
        <p:nvSpPr>
          <p:cNvPr id="244" name="Google Shape;244;p39"/>
          <p:cNvSpPr txBox="1"/>
          <p:nvPr/>
        </p:nvSpPr>
        <p:spPr>
          <a:xfrm>
            <a:off x="1607006" y="4913084"/>
            <a:ext cx="81477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Etnofarmacologia – Definida como a exploração científica interdisciplinar de agentes biologicamente ativos, tradicionalmente empregados, com a função de validar, ou não, o conhecimento tradicional/popular.</a:t>
            </a:r>
            <a:endParaRPr b="1" i="0" sz="1600" u="none" cap="none" strike="noStrike">
              <a:solidFill>
                <a:schemeClr val="lt1"/>
              </a:solidFill>
              <a:latin typeface="Helvetica Neue"/>
              <a:ea typeface="Helvetica Neue"/>
              <a:cs typeface="Helvetica Neue"/>
              <a:sym typeface="Helvetica Neue"/>
            </a:endParaRPr>
          </a:p>
        </p:txBody>
      </p:sp>
      <p:sp>
        <p:nvSpPr>
          <p:cNvPr id="245" name="Google Shape;245;p39"/>
          <p:cNvSpPr txBox="1"/>
          <p:nvPr/>
        </p:nvSpPr>
        <p:spPr>
          <a:xfrm>
            <a:off x="662540" y="1330843"/>
            <a:ext cx="110703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5. CONCEITOS BÁSICOS DE PLANTAS MEDICINAIS E FITOTERÁPICOS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pic>
        <p:nvPicPr>
          <p:cNvPr id="251" name="Google Shape;251;p40"/>
          <p:cNvPicPr preferRelativeResize="0"/>
          <p:nvPr/>
        </p:nvPicPr>
        <p:blipFill rotWithShape="1">
          <a:blip r:embed="rId4">
            <a:alphaModFix/>
          </a:blip>
          <a:srcRect b="0" l="0" r="0" t="0"/>
          <a:stretch/>
        </p:blipFill>
        <p:spPr>
          <a:xfrm>
            <a:off x="953699" y="2270026"/>
            <a:ext cx="1975225" cy="831824"/>
          </a:xfrm>
          <a:prstGeom prst="rect">
            <a:avLst/>
          </a:prstGeom>
          <a:noFill/>
          <a:ln>
            <a:noFill/>
          </a:ln>
        </p:spPr>
      </p:pic>
      <p:sp>
        <p:nvSpPr>
          <p:cNvPr id="252" name="Google Shape;252;p40"/>
          <p:cNvSpPr txBox="1"/>
          <p:nvPr/>
        </p:nvSpPr>
        <p:spPr>
          <a:xfrm>
            <a:off x="898067" y="3218852"/>
            <a:ext cx="4906987" cy="304694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Considera-se um fármaco o princípio ativo natural isolado de uma planta medicinal. De acordo com a descrição da Farmacopéia Brasileira, fármaco é a denominação empregada a uma substância química, droga, insumo farmacêutico ou matéria-prima utilizada para modificar ou explorar sistemas fisiológicos dos estados patológicos em benefício da pessoa à qual se administra</a:t>
            </a:r>
            <a:endParaRPr b="0" i="0" sz="1400" u="none" cap="none" strike="noStrike">
              <a:solidFill>
                <a:srgbClr val="000000"/>
              </a:solidFill>
              <a:latin typeface="Arial"/>
              <a:ea typeface="Arial"/>
              <a:cs typeface="Arial"/>
              <a:sym typeface="Arial"/>
            </a:endParaRPr>
          </a:p>
        </p:txBody>
      </p:sp>
      <p:sp>
        <p:nvSpPr>
          <p:cNvPr id="253" name="Google Shape;253;p40"/>
          <p:cNvSpPr txBox="1"/>
          <p:nvPr/>
        </p:nvSpPr>
        <p:spPr>
          <a:xfrm>
            <a:off x="662540" y="1330843"/>
            <a:ext cx="110703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5. CONCEITOS BÁSICOS DE PLANTAS MEDICINAIS E FITOTERÁPICOS</a:t>
            </a:r>
            <a:endParaRPr b="0" i="0" sz="2000" u="none" cap="none" strike="noStrike">
              <a:solidFill>
                <a:srgbClr val="367D55"/>
              </a:solidFill>
              <a:latin typeface="Arial"/>
              <a:ea typeface="Arial"/>
              <a:cs typeface="Arial"/>
              <a:sym typeface="Arial"/>
            </a:endParaRPr>
          </a:p>
        </p:txBody>
      </p:sp>
      <p:sp>
        <p:nvSpPr>
          <p:cNvPr id="254" name="Google Shape;254;p40"/>
          <p:cNvSpPr txBox="1"/>
          <p:nvPr/>
        </p:nvSpPr>
        <p:spPr>
          <a:xfrm>
            <a:off x="6433217" y="2684830"/>
            <a:ext cx="4899469" cy="372405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No caso de fármacos de origem vegetal, pode-se também usar o termo fitofármaco, ou seja, o medicamento elaborado a partir de </a:t>
            </a:r>
            <a:r>
              <a:rPr b="0" i="0" lang="pt-BR" sz="1600" u="sng" cap="none" strike="noStrike">
                <a:solidFill>
                  <a:srgbClr val="000000"/>
                </a:solidFill>
                <a:latin typeface="Helvetica Neue"/>
                <a:ea typeface="Helvetica Neue"/>
                <a:cs typeface="Helvetica Neue"/>
                <a:sym typeface="Helvetica Neue"/>
              </a:rPr>
              <a:t>princípio(s) ativo(s) isolado(s) de plantas medicinais</a:t>
            </a:r>
            <a:r>
              <a:rPr b="0" i="0" lang="pt-BR" sz="1600" u="none" cap="none" strike="noStrike">
                <a:solidFill>
                  <a:srgbClr val="000000"/>
                </a:solidFill>
                <a:latin typeface="Helvetica Neue"/>
                <a:ea typeface="Helvetica Neue"/>
                <a:cs typeface="Helvetica Neue"/>
                <a:sym typeface="Helvetica Neue"/>
              </a:rPr>
              <a:t>. </a:t>
            </a:r>
            <a:endParaRPr b="0" i="0" sz="1600" u="none" cap="none" strike="noStrike">
              <a:solidFill>
                <a:srgbClr val="000000"/>
              </a:solidFill>
              <a:latin typeface="Helvetica Neue"/>
              <a:ea typeface="Helvetica Neue"/>
              <a:cs typeface="Helvetica Neue"/>
              <a:sym typeface="Helvetica Neue"/>
            </a:endParaRPr>
          </a:p>
          <a:p>
            <a:pPr indent="457200" lvl="0" marL="0" marR="0" rtl="0" algn="just">
              <a:lnSpc>
                <a:spcPct val="150000"/>
              </a:lnSpc>
              <a:spcBef>
                <a:spcPts val="1200"/>
              </a:spcBef>
              <a:spcAft>
                <a:spcPts val="120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Como exemplo de fitofármaco, podemos citar o medicamento Digoxina, elaborado a partir de um princípio ativo isolado da planta </a:t>
            </a:r>
            <a:r>
              <a:rPr b="0" i="1" lang="pt-BR" sz="1600" u="none" cap="none" strike="noStrike">
                <a:solidFill>
                  <a:srgbClr val="000000"/>
                </a:solidFill>
                <a:latin typeface="Helvetica Neue"/>
                <a:ea typeface="Helvetica Neue"/>
                <a:cs typeface="Helvetica Neue"/>
                <a:sym typeface="Helvetica Neue"/>
              </a:rPr>
              <a:t> Digitalis purpúrea</a:t>
            </a:r>
            <a:r>
              <a:rPr b="0" i="0" lang="pt-BR" sz="1600" u="none" cap="none" strike="noStrike">
                <a:solidFill>
                  <a:srgbClr val="000000"/>
                </a:solidFill>
                <a:latin typeface="Helvetica Neue"/>
                <a:ea typeface="Helvetica Neue"/>
                <a:cs typeface="Helvetica Neue"/>
                <a:sym typeface="Helvetica Neue"/>
              </a:rPr>
              <a:t> L.. Esse medicamento, portanto, não é um medicamento fitoterápico.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grpSp>
        <p:nvGrpSpPr>
          <p:cNvPr id="260" name="Google Shape;260;p41"/>
          <p:cNvGrpSpPr/>
          <p:nvPr/>
        </p:nvGrpSpPr>
        <p:grpSpPr>
          <a:xfrm>
            <a:off x="1003768" y="3002275"/>
            <a:ext cx="10538821" cy="3308306"/>
            <a:chOff x="1003768" y="3272603"/>
            <a:chExt cx="9949752" cy="2961548"/>
          </a:xfrm>
        </p:grpSpPr>
        <p:pic>
          <p:nvPicPr>
            <p:cNvPr id="261" name="Google Shape;261;p41"/>
            <p:cNvPicPr preferRelativeResize="0"/>
            <p:nvPr/>
          </p:nvPicPr>
          <p:blipFill rotWithShape="1">
            <a:blip r:embed="rId4">
              <a:alphaModFix/>
            </a:blip>
            <a:srcRect b="0" l="0" r="0" t="0"/>
            <a:stretch/>
          </p:blipFill>
          <p:spPr>
            <a:xfrm>
              <a:off x="1003768" y="3272603"/>
              <a:ext cx="4130843" cy="2961548"/>
            </a:xfrm>
            <a:prstGeom prst="rect">
              <a:avLst/>
            </a:prstGeom>
            <a:noFill/>
            <a:ln>
              <a:noFill/>
            </a:ln>
          </p:spPr>
        </p:pic>
        <p:pic>
          <p:nvPicPr>
            <p:cNvPr id="262" name="Google Shape;262;p41"/>
            <p:cNvPicPr preferRelativeResize="0"/>
            <p:nvPr/>
          </p:nvPicPr>
          <p:blipFill rotWithShape="1">
            <a:blip r:embed="rId4">
              <a:alphaModFix/>
            </a:blip>
            <a:srcRect b="0" l="0" r="0" t="0"/>
            <a:stretch/>
          </p:blipFill>
          <p:spPr>
            <a:xfrm>
              <a:off x="3677695" y="3272603"/>
              <a:ext cx="4130843" cy="2961548"/>
            </a:xfrm>
            <a:prstGeom prst="rect">
              <a:avLst/>
            </a:prstGeom>
            <a:noFill/>
            <a:ln>
              <a:noFill/>
            </a:ln>
          </p:spPr>
        </p:pic>
        <p:pic>
          <p:nvPicPr>
            <p:cNvPr id="263" name="Google Shape;263;p41"/>
            <p:cNvPicPr preferRelativeResize="0"/>
            <p:nvPr/>
          </p:nvPicPr>
          <p:blipFill rotWithShape="1">
            <a:blip r:embed="rId4">
              <a:alphaModFix/>
            </a:blip>
            <a:srcRect b="0" l="0" r="0" t="0"/>
            <a:stretch/>
          </p:blipFill>
          <p:spPr>
            <a:xfrm>
              <a:off x="6822677" y="3272603"/>
              <a:ext cx="4130843" cy="2961548"/>
            </a:xfrm>
            <a:prstGeom prst="rect">
              <a:avLst/>
            </a:prstGeom>
            <a:noFill/>
            <a:ln>
              <a:noFill/>
            </a:ln>
          </p:spPr>
        </p:pic>
      </p:grpSp>
      <p:sp>
        <p:nvSpPr>
          <p:cNvPr id="264" name="Google Shape;264;p41"/>
          <p:cNvSpPr txBox="1"/>
          <p:nvPr/>
        </p:nvSpPr>
        <p:spPr>
          <a:xfrm>
            <a:off x="1871349" y="1929857"/>
            <a:ext cx="9004469" cy="83095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Em nosso objeto de estudo – isto é, a aplicação de plantas medicinais e fitoterápicos no tratamento de feridas, os  conceitos apresentados acima são muito importantes. </a:t>
            </a:r>
            <a:endParaRPr b="0" i="0" sz="1600" u="none" cap="none" strike="noStrike">
              <a:solidFill>
                <a:srgbClr val="000000"/>
              </a:solidFill>
              <a:latin typeface="Helvetica Neue"/>
              <a:ea typeface="Helvetica Neue"/>
              <a:cs typeface="Helvetica Neue"/>
              <a:sym typeface="Helvetica Neue"/>
            </a:endParaRPr>
          </a:p>
        </p:txBody>
      </p:sp>
      <p:sp>
        <p:nvSpPr>
          <p:cNvPr id="265" name="Google Shape;265;p41"/>
          <p:cNvSpPr txBox="1"/>
          <p:nvPr/>
        </p:nvSpPr>
        <p:spPr>
          <a:xfrm>
            <a:off x="614100" y="1286884"/>
            <a:ext cx="115779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6. PLANTAS MEDICINAIS E FITOTERÁPICOS NO TRATAMENTO DE FERIDAS</a:t>
            </a:r>
            <a:endParaRPr b="0" i="0" sz="2000" u="none" cap="none" strike="noStrike">
              <a:solidFill>
                <a:srgbClr val="367D55"/>
              </a:solidFill>
              <a:latin typeface="Arial"/>
              <a:ea typeface="Arial"/>
              <a:cs typeface="Arial"/>
              <a:sym typeface="Arial"/>
            </a:endParaRPr>
          </a:p>
        </p:txBody>
      </p:sp>
      <p:sp>
        <p:nvSpPr>
          <p:cNvPr id="266" name="Google Shape;266;p41"/>
          <p:cNvSpPr txBox="1"/>
          <p:nvPr/>
        </p:nvSpPr>
        <p:spPr>
          <a:xfrm>
            <a:off x="1280335" y="3773749"/>
            <a:ext cx="9907897" cy="2400627"/>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Quando nos propomos a eleger a fitoterapia como método terapêutico no tratamento de feridas, precisamos dominar esses conceitos. E saber que o fitoterápico é elaborado a partir de plantas medicinais respeitando o seu fitocomplexo, isto é, a planta inteira, cuja ação é potencializada pela sinergia  advinda do conjunto de seus vários e diferentes componentes. Dessa forma, cria-se uma relação de equilíbrio e adaptação mais tranquila e harmoniosa entre o homem e a terapêutica vegetal, tal como ocorre em sua alimentação, com poucos efeitos colaterais.</a:t>
            </a:r>
            <a:endParaRPr b="1" i="0" sz="1400" u="none" cap="none" strike="noStrike">
              <a:solidFill>
                <a:schemeClr val="lt1"/>
              </a:solidFill>
              <a:latin typeface="Arial"/>
              <a:ea typeface="Arial"/>
              <a:cs typeface="Arial"/>
              <a:sym typeface="Arial"/>
            </a:endParaRPr>
          </a:p>
        </p:txBody>
      </p:sp>
      <p:pic>
        <p:nvPicPr>
          <p:cNvPr id="267" name="Google Shape;267;p41"/>
          <p:cNvPicPr preferRelativeResize="0"/>
          <p:nvPr/>
        </p:nvPicPr>
        <p:blipFill rotWithShape="1">
          <a:blip r:embed="rId5">
            <a:alphaModFix/>
          </a:blip>
          <a:srcRect b="0" l="0" r="0" t="0"/>
          <a:stretch/>
        </p:blipFill>
        <p:spPr>
          <a:xfrm>
            <a:off x="10004145" y="2598044"/>
            <a:ext cx="1039500" cy="1039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gdb267cfcf8_2_133"/>
          <p:cNvSpPr txBox="1"/>
          <p:nvPr/>
        </p:nvSpPr>
        <p:spPr>
          <a:xfrm>
            <a:off x="645196" y="1302804"/>
            <a:ext cx="4843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AGRADECIMENTOS ESPECIAIS</a:t>
            </a:r>
            <a:endParaRPr b="0" i="0" sz="2000" u="none" cap="none" strike="noStrike">
              <a:solidFill>
                <a:srgbClr val="367D55"/>
              </a:solidFill>
              <a:latin typeface="Arial"/>
              <a:ea typeface="Arial"/>
              <a:cs typeface="Arial"/>
              <a:sym typeface="Arial"/>
            </a:endParaRPr>
          </a:p>
        </p:txBody>
      </p:sp>
      <p:sp>
        <p:nvSpPr>
          <p:cNvPr id="68" name="Google Shape;68;gdb267cfcf8_2_133"/>
          <p:cNvSpPr txBox="1"/>
          <p:nvPr/>
        </p:nvSpPr>
        <p:spPr>
          <a:xfrm>
            <a:off x="645196" y="1886904"/>
            <a:ext cx="5450700" cy="33864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Nossos agradecimentos especiais à professora Eliana Rodrigues, professora associada IV da Universidade Federal de São Paulo - UNIFESP; orientadora permanente do Programa em Biologia Química  e Tutora do Programa PET-CIências Biológicas da UNIFESP; assessora “</a:t>
            </a:r>
            <a:r>
              <a:rPr b="0" i="1" lang="pt-BR" sz="1600" u="none" cap="none" strike="noStrike">
                <a:solidFill>
                  <a:schemeClr val="dk1"/>
                </a:solidFill>
                <a:latin typeface="Helvetica Neue"/>
                <a:ea typeface="Helvetica Neue"/>
                <a:cs typeface="Helvetica Neue"/>
                <a:sym typeface="Helvetica Neue"/>
              </a:rPr>
              <a:t>ad hoc</a:t>
            </a:r>
            <a:r>
              <a:rPr b="0" i="0" lang="pt-BR" sz="1600" u="none" cap="none" strike="noStrike">
                <a:solidFill>
                  <a:schemeClr val="dk1"/>
                </a:solidFill>
                <a:latin typeface="Helvetica Neue"/>
                <a:ea typeface="Helvetica Neue"/>
                <a:cs typeface="Helvetica Neue"/>
                <a:sym typeface="Helvetica Neue"/>
              </a:rPr>
              <a:t>” da Fundação de Amparo à Pesquisa do Estado de São Paulo - FAPESP, que contribuiu sobremaneira nessa aula, revisando os conceitos de identificação botânica das plantas medicinais.  </a:t>
            </a:r>
            <a:endParaRPr b="0" i="0" sz="16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gd9b3c8d5f3_2_56"/>
          <p:cNvSpPr/>
          <p:nvPr/>
        </p:nvSpPr>
        <p:spPr>
          <a:xfrm>
            <a:off x="529498" y="2206800"/>
            <a:ext cx="6691500" cy="4152436"/>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A consequência do predomínio dos medicamentos de síntese química, desde o último século, vem, de certa forma, devolvendo espaço à fitoterapia. O retorno ao uso de fitoterápicos foi uma solicitação social natural, situação favorecida tanto pela confirmação da segurança e eficácia, consciência da necessidade de prevenção quanto por tratamentos mais suaves e evolução tecnológica relativa às plantas.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No contexto socioeconômico, o fitoterápico é um produto mais acessível, além de estimular o cultivo com desenvolvimento econômico e preservar a cultura e o conhecimento tradicional, através da etnofarmacologia sustentada pela rica biodiversidade.</a:t>
            </a:r>
            <a:endParaRPr b="0" i="0" sz="1400" u="none" cap="none" strike="noStrike">
              <a:solidFill>
                <a:srgbClr val="000000"/>
              </a:solidFill>
              <a:latin typeface="Arial"/>
              <a:ea typeface="Arial"/>
              <a:cs typeface="Arial"/>
              <a:sym typeface="Arial"/>
            </a:endParaRPr>
          </a:p>
        </p:txBody>
      </p:sp>
      <p:pic>
        <p:nvPicPr>
          <p:cNvPr id="274" name="Google Shape;274;gd9b3c8d5f3_2_56"/>
          <p:cNvPicPr preferRelativeResize="0"/>
          <p:nvPr/>
        </p:nvPicPr>
        <p:blipFill rotWithShape="1">
          <a:blip r:embed="rId4">
            <a:alphaModFix/>
          </a:blip>
          <a:srcRect b="0" l="0" r="0" t="0"/>
          <a:stretch/>
        </p:blipFill>
        <p:spPr>
          <a:xfrm>
            <a:off x="7516425" y="2359200"/>
            <a:ext cx="4133026" cy="3099776"/>
          </a:xfrm>
          <a:prstGeom prst="rect">
            <a:avLst/>
          </a:prstGeom>
          <a:noFill/>
          <a:ln>
            <a:noFill/>
          </a:ln>
        </p:spPr>
      </p:pic>
      <p:sp>
        <p:nvSpPr>
          <p:cNvPr id="275" name="Google Shape;275;gd9b3c8d5f3_2_56"/>
          <p:cNvSpPr txBox="1"/>
          <p:nvPr/>
        </p:nvSpPr>
        <p:spPr>
          <a:xfrm>
            <a:off x="8082925" y="544500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de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Seksak Kerdkanno</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276" name="Google Shape;276;gd9b3c8d5f3_2_56"/>
          <p:cNvSpPr txBox="1"/>
          <p:nvPr/>
        </p:nvSpPr>
        <p:spPr>
          <a:xfrm>
            <a:off x="614100" y="1286884"/>
            <a:ext cx="115779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6. PLANTAS MEDICINAIS E FITOTERÁPICOS NO TRATAMENTO DE FERIDAS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3"/>
          <p:cNvSpPr txBox="1"/>
          <p:nvPr/>
        </p:nvSpPr>
        <p:spPr>
          <a:xfrm>
            <a:off x="7136825" y="1850778"/>
            <a:ext cx="4383748" cy="311842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O Brasil possui a maior flora do mundo, concentrada principalmente nos biomas Amazônico e na Mata Atlântica, onde existem cerca de 120 mil espécies de plantas superiores. Até meados do século XIX muitas plantas medicinais foram essenciais ao arsenal farmacêutico brasileiro (CARVALHO, 2004). </a:t>
            </a:r>
            <a:endParaRPr b="0" i="0" sz="1600" u="none" cap="none" strike="noStrike">
              <a:solidFill>
                <a:srgbClr val="000000"/>
              </a:solidFill>
              <a:latin typeface="Helvetica Neue"/>
              <a:ea typeface="Helvetica Neue"/>
              <a:cs typeface="Helvetica Neue"/>
              <a:sym typeface="Helvetica Neue"/>
            </a:endParaRPr>
          </a:p>
        </p:txBody>
      </p:sp>
      <p:sp>
        <p:nvSpPr>
          <p:cNvPr id="283" name="Google Shape;283;p43"/>
          <p:cNvSpPr txBox="1"/>
          <p:nvPr/>
        </p:nvSpPr>
        <p:spPr>
          <a:xfrm>
            <a:off x="588818" y="1297767"/>
            <a:ext cx="106686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7. IDENTIFICAÇÃO BOTÂNICA DAS PLANTAS MEDICINAIS </a:t>
            </a:r>
            <a:endParaRPr b="0" i="0" sz="2000" u="none" cap="none" strike="noStrike">
              <a:solidFill>
                <a:srgbClr val="367D55"/>
              </a:solidFill>
              <a:latin typeface="Arial"/>
              <a:ea typeface="Arial"/>
              <a:cs typeface="Arial"/>
              <a:sym typeface="Arial"/>
            </a:endParaRPr>
          </a:p>
        </p:txBody>
      </p:sp>
      <p:pic>
        <p:nvPicPr>
          <p:cNvPr id="284" name="Google Shape;284;p43"/>
          <p:cNvPicPr preferRelativeResize="0"/>
          <p:nvPr/>
        </p:nvPicPr>
        <p:blipFill rotWithShape="1">
          <a:blip r:embed="rId4">
            <a:alphaModFix/>
          </a:blip>
          <a:srcRect b="0" l="0" r="0" t="0"/>
          <a:stretch/>
        </p:blipFill>
        <p:spPr>
          <a:xfrm>
            <a:off x="671427" y="2003425"/>
            <a:ext cx="5909482" cy="3939641"/>
          </a:xfrm>
          <a:prstGeom prst="rect">
            <a:avLst/>
          </a:prstGeom>
          <a:noFill/>
          <a:ln>
            <a:noFill/>
          </a:ln>
        </p:spPr>
      </p:pic>
      <p:sp>
        <p:nvSpPr>
          <p:cNvPr id="285" name="Google Shape;285;p43"/>
          <p:cNvSpPr txBox="1"/>
          <p:nvPr/>
        </p:nvSpPr>
        <p:spPr>
          <a:xfrm>
            <a:off x="671427" y="5975203"/>
            <a:ext cx="5909482"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de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TNeto</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5"/>
          <p:cNvSpPr txBox="1"/>
          <p:nvPr/>
        </p:nvSpPr>
        <p:spPr>
          <a:xfrm>
            <a:off x="7136825" y="1850778"/>
            <a:ext cx="4383748" cy="452427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pt-BR" sz="1600" u="none" cap="none" strike="noStrike">
                <a:solidFill>
                  <a:srgbClr val="000000"/>
                </a:solidFill>
                <a:latin typeface="Helvetica Neue"/>
                <a:ea typeface="Helvetica Neue"/>
                <a:cs typeface="Helvetica Neue"/>
                <a:sym typeface="Helvetica Neue"/>
              </a:rPr>
              <a:t>No Brasil, a utilização de plantas medicinais para o tratamento dos agravos da saúde era patrimônio somente dos indígenas e dos detentores do conhecimento tradicional, como caboclos, caiçaras, raizeiros e afrodescendentes, durante os séculos de colonização. Os medicamentos de origem sintética eram importados principalmente da Europa, e muito tempo foi necessário para que as plantas medicinais usadas no Brasil pelos colonizadores fossem conhecidas no mundo.</a:t>
            </a:r>
            <a:endParaRPr b="0" i="0" sz="1600" u="none" cap="none" strike="noStrike">
              <a:solidFill>
                <a:srgbClr val="000000"/>
              </a:solidFill>
              <a:latin typeface="Helvetica Neue"/>
              <a:ea typeface="Helvetica Neue"/>
              <a:cs typeface="Helvetica Neue"/>
              <a:sym typeface="Helvetica Neue"/>
            </a:endParaRPr>
          </a:p>
        </p:txBody>
      </p:sp>
      <p:sp>
        <p:nvSpPr>
          <p:cNvPr id="292" name="Google Shape;292;p5"/>
          <p:cNvSpPr txBox="1"/>
          <p:nvPr/>
        </p:nvSpPr>
        <p:spPr>
          <a:xfrm>
            <a:off x="588818" y="1297767"/>
            <a:ext cx="106686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7. IDENTIFICAÇÃO BOTÂNICA DAS PLANTAS MEDICINAIS </a:t>
            </a:r>
            <a:endParaRPr b="0" i="0" sz="2000" u="none" cap="none" strike="noStrike">
              <a:solidFill>
                <a:srgbClr val="367D55"/>
              </a:solidFill>
              <a:latin typeface="Arial"/>
              <a:ea typeface="Arial"/>
              <a:cs typeface="Arial"/>
              <a:sym typeface="Arial"/>
            </a:endParaRPr>
          </a:p>
        </p:txBody>
      </p:sp>
      <p:pic>
        <p:nvPicPr>
          <p:cNvPr id="293" name="Google Shape;293;p5"/>
          <p:cNvPicPr preferRelativeResize="0"/>
          <p:nvPr/>
        </p:nvPicPr>
        <p:blipFill rotWithShape="1">
          <a:blip r:embed="rId4">
            <a:alphaModFix/>
          </a:blip>
          <a:srcRect b="0" l="0" r="0" t="0"/>
          <a:stretch/>
        </p:blipFill>
        <p:spPr>
          <a:xfrm>
            <a:off x="671427" y="2003425"/>
            <a:ext cx="5909482" cy="3939641"/>
          </a:xfrm>
          <a:prstGeom prst="rect">
            <a:avLst/>
          </a:prstGeom>
          <a:noFill/>
          <a:ln>
            <a:noFill/>
          </a:ln>
        </p:spPr>
      </p:pic>
      <p:sp>
        <p:nvSpPr>
          <p:cNvPr id="294" name="Google Shape;294;p5"/>
          <p:cNvSpPr txBox="1"/>
          <p:nvPr/>
        </p:nvSpPr>
        <p:spPr>
          <a:xfrm>
            <a:off x="671427" y="5975203"/>
            <a:ext cx="5909482"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de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TNeto</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grpSp>
        <p:nvGrpSpPr>
          <p:cNvPr id="300" name="Google Shape;300;p44"/>
          <p:cNvGrpSpPr/>
          <p:nvPr/>
        </p:nvGrpSpPr>
        <p:grpSpPr>
          <a:xfrm>
            <a:off x="4903807" y="4743027"/>
            <a:ext cx="6694082" cy="1477993"/>
            <a:chOff x="933121" y="4130022"/>
            <a:chExt cx="8706043" cy="2044222"/>
          </a:xfrm>
        </p:grpSpPr>
        <p:pic>
          <p:nvPicPr>
            <p:cNvPr id="301" name="Google Shape;301;p44"/>
            <p:cNvPicPr preferRelativeResize="0"/>
            <p:nvPr/>
          </p:nvPicPr>
          <p:blipFill rotWithShape="1">
            <a:blip r:embed="rId4">
              <a:alphaModFix/>
            </a:blip>
            <a:srcRect b="0" l="0" r="0" t="0"/>
            <a:stretch/>
          </p:blipFill>
          <p:spPr>
            <a:xfrm>
              <a:off x="933121" y="4130022"/>
              <a:ext cx="2681156" cy="2044222"/>
            </a:xfrm>
            <a:prstGeom prst="rect">
              <a:avLst/>
            </a:prstGeom>
            <a:noFill/>
            <a:ln>
              <a:noFill/>
            </a:ln>
          </p:spPr>
        </p:pic>
        <p:pic>
          <p:nvPicPr>
            <p:cNvPr id="302" name="Google Shape;302;p44"/>
            <p:cNvPicPr preferRelativeResize="0"/>
            <p:nvPr/>
          </p:nvPicPr>
          <p:blipFill rotWithShape="1">
            <a:blip r:embed="rId4">
              <a:alphaModFix/>
            </a:blip>
            <a:srcRect b="0" l="0" r="0" t="0"/>
            <a:stretch/>
          </p:blipFill>
          <p:spPr>
            <a:xfrm>
              <a:off x="2920875" y="4130022"/>
              <a:ext cx="2681156" cy="2044222"/>
            </a:xfrm>
            <a:prstGeom prst="rect">
              <a:avLst/>
            </a:prstGeom>
            <a:noFill/>
            <a:ln>
              <a:noFill/>
            </a:ln>
          </p:spPr>
        </p:pic>
        <p:pic>
          <p:nvPicPr>
            <p:cNvPr id="303" name="Google Shape;303;p44"/>
            <p:cNvPicPr preferRelativeResize="0"/>
            <p:nvPr/>
          </p:nvPicPr>
          <p:blipFill rotWithShape="1">
            <a:blip r:embed="rId4">
              <a:alphaModFix/>
            </a:blip>
            <a:srcRect b="0" l="0" r="0" t="0"/>
            <a:stretch/>
          </p:blipFill>
          <p:spPr>
            <a:xfrm>
              <a:off x="4917621" y="4130022"/>
              <a:ext cx="2681156" cy="2044222"/>
            </a:xfrm>
            <a:prstGeom prst="rect">
              <a:avLst/>
            </a:prstGeom>
            <a:noFill/>
            <a:ln>
              <a:noFill/>
            </a:ln>
          </p:spPr>
        </p:pic>
        <p:pic>
          <p:nvPicPr>
            <p:cNvPr id="304" name="Google Shape;304;p44"/>
            <p:cNvPicPr preferRelativeResize="0"/>
            <p:nvPr/>
          </p:nvPicPr>
          <p:blipFill rotWithShape="1">
            <a:blip r:embed="rId4">
              <a:alphaModFix/>
            </a:blip>
            <a:srcRect b="0" l="0" r="0" t="0"/>
            <a:stretch/>
          </p:blipFill>
          <p:spPr>
            <a:xfrm>
              <a:off x="6958008" y="4130022"/>
              <a:ext cx="2681156" cy="2044222"/>
            </a:xfrm>
            <a:prstGeom prst="rect">
              <a:avLst/>
            </a:prstGeom>
            <a:noFill/>
            <a:ln>
              <a:noFill/>
            </a:ln>
          </p:spPr>
        </p:pic>
      </p:grpSp>
      <p:grpSp>
        <p:nvGrpSpPr>
          <p:cNvPr id="305" name="Google Shape;305;p44"/>
          <p:cNvGrpSpPr/>
          <p:nvPr/>
        </p:nvGrpSpPr>
        <p:grpSpPr>
          <a:xfrm>
            <a:off x="595043" y="4743027"/>
            <a:ext cx="6694082" cy="1477993"/>
            <a:chOff x="933121" y="4130022"/>
            <a:chExt cx="8706043" cy="2044222"/>
          </a:xfrm>
        </p:grpSpPr>
        <p:pic>
          <p:nvPicPr>
            <p:cNvPr id="306" name="Google Shape;306;p44"/>
            <p:cNvPicPr preferRelativeResize="0"/>
            <p:nvPr/>
          </p:nvPicPr>
          <p:blipFill rotWithShape="1">
            <a:blip r:embed="rId4">
              <a:alphaModFix/>
            </a:blip>
            <a:srcRect b="0" l="0" r="0" t="0"/>
            <a:stretch/>
          </p:blipFill>
          <p:spPr>
            <a:xfrm>
              <a:off x="933121" y="4130022"/>
              <a:ext cx="2681156" cy="2044222"/>
            </a:xfrm>
            <a:prstGeom prst="rect">
              <a:avLst/>
            </a:prstGeom>
            <a:noFill/>
            <a:ln>
              <a:noFill/>
            </a:ln>
          </p:spPr>
        </p:pic>
        <p:pic>
          <p:nvPicPr>
            <p:cNvPr id="307" name="Google Shape;307;p44"/>
            <p:cNvPicPr preferRelativeResize="0"/>
            <p:nvPr/>
          </p:nvPicPr>
          <p:blipFill rotWithShape="1">
            <a:blip r:embed="rId4">
              <a:alphaModFix/>
            </a:blip>
            <a:srcRect b="0" l="0" r="0" t="0"/>
            <a:stretch/>
          </p:blipFill>
          <p:spPr>
            <a:xfrm>
              <a:off x="2920875" y="4130022"/>
              <a:ext cx="2681156" cy="2044222"/>
            </a:xfrm>
            <a:prstGeom prst="rect">
              <a:avLst/>
            </a:prstGeom>
            <a:noFill/>
            <a:ln>
              <a:noFill/>
            </a:ln>
          </p:spPr>
        </p:pic>
        <p:pic>
          <p:nvPicPr>
            <p:cNvPr id="308" name="Google Shape;308;p44"/>
            <p:cNvPicPr preferRelativeResize="0"/>
            <p:nvPr/>
          </p:nvPicPr>
          <p:blipFill rotWithShape="1">
            <a:blip r:embed="rId4">
              <a:alphaModFix/>
            </a:blip>
            <a:srcRect b="0" l="0" r="0" t="0"/>
            <a:stretch/>
          </p:blipFill>
          <p:spPr>
            <a:xfrm>
              <a:off x="4917621" y="4130022"/>
              <a:ext cx="2681156" cy="2044222"/>
            </a:xfrm>
            <a:prstGeom prst="rect">
              <a:avLst/>
            </a:prstGeom>
            <a:noFill/>
            <a:ln>
              <a:noFill/>
            </a:ln>
          </p:spPr>
        </p:pic>
        <p:pic>
          <p:nvPicPr>
            <p:cNvPr id="309" name="Google Shape;309;p44"/>
            <p:cNvPicPr preferRelativeResize="0"/>
            <p:nvPr/>
          </p:nvPicPr>
          <p:blipFill rotWithShape="1">
            <a:blip r:embed="rId4">
              <a:alphaModFix/>
            </a:blip>
            <a:srcRect b="0" l="0" r="0" t="0"/>
            <a:stretch/>
          </p:blipFill>
          <p:spPr>
            <a:xfrm>
              <a:off x="6958008" y="4130022"/>
              <a:ext cx="2681156" cy="2044222"/>
            </a:xfrm>
            <a:prstGeom prst="rect">
              <a:avLst/>
            </a:prstGeom>
            <a:noFill/>
            <a:ln>
              <a:noFill/>
            </a:ln>
          </p:spPr>
        </p:pic>
      </p:grpSp>
      <p:sp>
        <p:nvSpPr>
          <p:cNvPr id="310" name="Google Shape;310;p44"/>
          <p:cNvSpPr txBox="1"/>
          <p:nvPr/>
        </p:nvSpPr>
        <p:spPr>
          <a:xfrm>
            <a:off x="588818" y="1852028"/>
            <a:ext cx="11021291" cy="304694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Como o estudo da Botânica é extenso e variado, nesta aula abordamos apenas a identidade das plantas medicinais. </a:t>
            </a:r>
            <a:endParaRPr b="0" i="0" sz="1600" u="none" cap="none" strike="noStrike">
              <a:solidFill>
                <a:srgbClr val="000000"/>
              </a:solidFill>
              <a:highlight>
                <a:srgbClr val="00FF00"/>
              </a:highlight>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highlight>
                <a:srgbClr val="00FF00"/>
              </a:highlight>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Em todo o mundo, as plantas são conhecidas por uma série de nomes comuns, comerciais e farmacêuticos. São esses nomes que as pessoas usam quando conversam entre si ou mesmo quando indicam plantas medicinais. Como as plantas medicinais cruzam fronteiras regionais e nacionais, bem como  tradições fitoterápicas, são conhecidas por diferentes nomes populares. Nesse sentido, um único nome popular pode ser usado para mais de uma espécie vegetal, e vice-versa.</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chemeClr val="dk1"/>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311" name="Google Shape;311;p44"/>
          <p:cNvSpPr txBox="1"/>
          <p:nvPr/>
        </p:nvSpPr>
        <p:spPr>
          <a:xfrm>
            <a:off x="851202" y="5182648"/>
            <a:ext cx="10032992" cy="923299"/>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Um dos aspectos fundamentais para a correta prescrição de fitoterápicos é o </a:t>
            </a:r>
            <a:endParaRPr/>
          </a:p>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conhecimento relacionado aos nomes populares das plantas e as suas nomenclaturas científicas. </a:t>
            </a:r>
            <a:endParaRPr b="1" i="0" sz="1400" u="none" cap="none" strike="noStrike">
              <a:solidFill>
                <a:schemeClr val="lt1"/>
              </a:solidFill>
              <a:latin typeface="Arial"/>
              <a:ea typeface="Arial"/>
              <a:cs typeface="Arial"/>
              <a:sym typeface="Arial"/>
            </a:endParaRPr>
          </a:p>
        </p:txBody>
      </p:sp>
      <p:sp>
        <p:nvSpPr>
          <p:cNvPr id="312" name="Google Shape;312;p44"/>
          <p:cNvSpPr txBox="1"/>
          <p:nvPr/>
        </p:nvSpPr>
        <p:spPr>
          <a:xfrm>
            <a:off x="588818" y="1297767"/>
            <a:ext cx="106686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7. IDENTIFICAÇÃO BOTÂNICA DAS PLANTAS MEDICINAIS </a:t>
            </a:r>
            <a:endParaRPr b="0" i="0" sz="2000" u="none" cap="none" strike="noStrike">
              <a:solidFill>
                <a:srgbClr val="367D55"/>
              </a:solidFill>
              <a:latin typeface="Arial"/>
              <a:ea typeface="Arial"/>
              <a:cs typeface="Arial"/>
              <a:sym typeface="Arial"/>
            </a:endParaRPr>
          </a:p>
        </p:txBody>
      </p:sp>
      <p:pic>
        <p:nvPicPr>
          <p:cNvPr id="313" name="Google Shape;313;p44"/>
          <p:cNvPicPr preferRelativeResize="0"/>
          <p:nvPr/>
        </p:nvPicPr>
        <p:blipFill rotWithShape="1">
          <a:blip r:embed="rId5">
            <a:alphaModFix/>
          </a:blip>
          <a:srcRect b="0" l="0" r="0" t="0"/>
          <a:stretch/>
        </p:blipFill>
        <p:spPr>
          <a:xfrm>
            <a:off x="9886946" y="4286201"/>
            <a:ext cx="1225550" cy="1225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grpSp>
        <p:nvGrpSpPr>
          <p:cNvPr id="319" name="Google Shape;319;p45"/>
          <p:cNvGrpSpPr/>
          <p:nvPr/>
        </p:nvGrpSpPr>
        <p:grpSpPr>
          <a:xfrm>
            <a:off x="998157" y="3456346"/>
            <a:ext cx="10259260" cy="2265152"/>
            <a:chOff x="933121" y="4130022"/>
            <a:chExt cx="8706043" cy="2044222"/>
          </a:xfrm>
        </p:grpSpPr>
        <p:pic>
          <p:nvPicPr>
            <p:cNvPr id="320" name="Google Shape;320;p45"/>
            <p:cNvPicPr preferRelativeResize="0"/>
            <p:nvPr/>
          </p:nvPicPr>
          <p:blipFill rotWithShape="1">
            <a:blip r:embed="rId4">
              <a:alphaModFix/>
            </a:blip>
            <a:srcRect b="0" l="0" r="0" t="0"/>
            <a:stretch/>
          </p:blipFill>
          <p:spPr>
            <a:xfrm>
              <a:off x="933121" y="4130022"/>
              <a:ext cx="2681156" cy="2044222"/>
            </a:xfrm>
            <a:prstGeom prst="rect">
              <a:avLst/>
            </a:prstGeom>
            <a:noFill/>
            <a:ln>
              <a:noFill/>
            </a:ln>
          </p:spPr>
        </p:pic>
        <p:pic>
          <p:nvPicPr>
            <p:cNvPr id="321" name="Google Shape;321;p45"/>
            <p:cNvPicPr preferRelativeResize="0"/>
            <p:nvPr/>
          </p:nvPicPr>
          <p:blipFill rotWithShape="1">
            <a:blip r:embed="rId4">
              <a:alphaModFix/>
            </a:blip>
            <a:srcRect b="0" l="0" r="0" t="0"/>
            <a:stretch/>
          </p:blipFill>
          <p:spPr>
            <a:xfrm>
              <a:off x="2920875" y="4130022"/>
              <a:ext cx="2681156" cy="2044222"/>
            </a:xfrm>
            <a:prstGeom prst="rect">
              <a:avLst/>
            </a:prstGeom>
            <a:noFill/>
            <a:ln>
              <a:noFill/>
            </a:ln>
          </p:spPr>
        </p:pic>
        <p:pic>
          <p:nvPicPr>
            <p:cNvPr id="322" name="Google Shape;322;p45"/>
            <p:cNvPicPr preferRelativeResize="0"/>
            <p:nvPr/>
          </p:nvPicPr>
          <p:blipFill rotWithShape="1">
            <a:blip r:embed="rId4">
              <a:alphaModFix/>
            </a:blip>
            <a:srcRect b="0" l="0" r="0" t="0"/>
            <a:stretch/>
          </p:blipFill>
          <p:spPr>
            <a:xfrm>
              <a:off x="4917621" y="4130022"/>
              <a:ext cx="2681156" cy="2044222"/>
            </a:xfrm>
            <a:prstGeom prst="rect">
              <a:avLst/>
            </a:prstGeom>
            <a:noFill/>
            <a:ln>
              <a:noFill/>
            </a:ln>
          </p:spPr>
        </p:pic>
        <p:pic>
          <p:nvPicPr>
            <p:cNvPr id="323" name="Google Shape;323;p45"/>
            <p:cNvPicPr preferRelativeResize="0"/>
            <p:nvPr/>
          </p:nvPicPr>
          <p:blipFill rotWithShape="1">
            <a:blip r:embed="rId4">
              <a:alphaModFix/>
            </a:blip>
            <a:srcRect b="0" l="0" r="0" t="0"/>
            <a:stretch/>
          </p:blipFill>
          <p:spPr>
            <a:xfrm>
              <a:off x="6958008" y="4130022"/>
              <a:ext cx="2681156" cy="2044222"/>
            </a:xfrm>
            <a:prstGeom prst="rect">
              <a:avLst/>
            </a:prstGeom>
            <a:noFill/>
            <a:ln>
              <a:noFill/>
            </a:ln>
          </p:spPr>
        </p:pic>
      </p:grpSp>
      <p:pic>
        <p:nvPicPr>
          <p:cNvPr id="324" name="Google Shape;324;p45"/>
          <p:cNvPicPr preferRelativeResize="0"/>
          <p:nvPr/>
        </p:nvPicPr>
        <p:blipFill rotWithShape="1">
          <a:blip r:embed="rId5">
            <a:alphaModFix/>
          </a:blip>
          <a:srcRect b="0" l="0" r="0" t="0"/>
          <a:stretch/>
        </p:blipFill>
        <p:spPr>
          <a:xfrm>
            <a:off x="9579058" y="3021627"/>
            <a:ext cx="1225550" cy="1225550"/>
          </a:xfrm>
          <a:prstGeom prst="rect">
            <a:avLst/>
          </a:prstGeom>
          <a:noFill/>
          <a:ln>
            <a:noFill/>
          </a:ln>
        </p:spPr>
      </p:pic>
      <p:sp>
        <p:nvSpPr>
          <p:cNvPr id="325" name="Google Shape;325;p45"/>
          <p:cNvSpPr/>
          <p:nvPr/>
        </p:nvSpPr>
        <p:spPr>
          <a:xfrm>
            <a:off x="687400" y="2124700"/>
            <a:ext cx="10426800" cy="1200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Por essa razão, é muito importante que o profissional de saúde  saiba identificar e conhecer a taxonomia das plantas medicinais – daí o nosso objeto de estudo nos aspectos botânicos das plantas medicinais.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326" name="Google Shape;326;p45"/>
          <p:cNvSpPr txBox="1"/>
          <p:nvPr/>
        </p:nvSpPr>
        <p:spPr>
          <a:xfrm>
            <a:off x="1314893" y="3952654"/>
            <a:ext cx="9304106" cy="15696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Para que você aprofunde os seus conhecimentos na botânica de plantas medicinais, indicamos o Curso de Qualificação em Plantas Medicinais e Fitoterápicos na Atenção Básica – Etapa 2 – Aspectos Botânicos e Agronômicos das Plantas Medicinais. </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Confira mais: https://avasus.ufrn.br/local/avasplugin/cursos/curso.php?id=153</a:t>
            </a:r>
            <a:endParaRPr b="0" i="0" sz="1400" u="none" cap="none" strike="noStrike">
              <a:solidFill>
                <a:srgbClr val="000000"/>
              </a:solidFill>
              <a:latin typeface="Arial"/>
              <a:ea typeface="Arial"/>
              <a:cs typeface="Arial"/>
              <a:sym typeface="Arial"/>
            </a:endParaRPr>
          </a:p>
        </p:txBody>
      </p:sp>
      <p:sp>
        <p:nvSpPr>
          <p:cNvPr id="327" name="Google Shape;327;p45"/>
          <p:cNvSpPr txBox="1"/>
          <p:nvPr/>
        </p:nvSpPr>
        <p:spPr>
          <a:xfrm>
            <a:off x="588818" y="1297767"/>
            <a:ext cx="106686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7. IDENTIFICAÇÃO BOTÂNICA DAS PLANTAS MEDICINAIS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pic>
        <p:nvPicPr>
          <p:cNvPr id="333" name="Google Shape;333;p46"/>
          <p:cNvPicPr preferRelativeResize="0"/>
          <p:nvPr/>
        </p:nvPicPr>
        <p:blipFill rotWithShape="1">
          <a:blip r:embed="rId4">
            <a:alphaModFix/>
          </a:blip>
          <a:srcRect b="0" l="0" r="0" t="0"/>
          <a:stretch/>
        </p:blipFill>
        <p:spPr>
          <a:xfrm flipH="1">
            <a:off x="5785222" y="2098743"/>
            <a:ext cx="5085021" cy="4302057"/>
          </a:xfrm>
          <a:prstGeom prst="rect">
            <a:avLst/>
          </a:prstGeom>
          <a:noFill/>
          <a:ln>
            <a:noFill/>
          </a:ln>
        </p:spPr>
      </p:pic>
      <p:pic>
        <p:nvPicPr>
          <p:cNvPr id="334" name="Google Shape;334;p46"/>
          <p:cNvPicPr preferRelativeResize="0"/>
          <p:nvPr/>
        </p:nvPicPr>
        <p:blipFill rotWithShape="1">
          <a:blip r:embed="rId5">
            <a:alphaModFix/>
          </a:blip>
          <a:srcRect b="0" l="0" r="0" t="0"/>
          <a:stretch/>
        </p:blipFill>
        <p:spPr>
          <a:xfrm flipH="1">
            <a:off x="588818" y="2098743"/>
            <a:ext cx="5085020" cy="4302056"/>
          </a:xfrm>
          <a:prstGeom prst="rect">
            <a:avLst/>
          </a:prstGeom>
          <a:noFill/>
          <a:ln>
            <a:noFill/>
          </a:ln>
        </p:spPr>
      </p:pic>
      <p:pic>
        <p:nvPicPr>
          <p:cNvPr id="335" name="Google Shape;335;p46"/>
          <p:cNvPicPr preferRelativeResize="0"/>
          <p:nvPr/>
        </p:nvPicPr>
        <p:blipFill rotWithShape="1">
          <a:blip r:embed="rId4">
            <a:alphaModFix/>
          </a:blip>
          <a:srcRect b="0" l="0" r="0" t="0"/>
          <a:stretch/>
        </p:blipFill>
        <p:spPr>
          <a:xfrm flipH="1">
            <a:off x="6572957" y="2098743"/>
            <a:ext cx="5085021" cy="4302057"/>
          </a:xfrm>
          <a:prstGeom prst="rect">
            <a:avLst/>
          </a:prstGeom>
          <a:noFill/>
          <a:ln>
            <a:noFill/>
          </a:ln>
        </p:spPr>
      </p:pic>
      <p:sp>
        <p:nvSpPr>
          <p:cNvPr id="336" name="Google Shape;336;p46"/>
          <p:cNvSpPr txBox="1"/>
          <p:nvPr/>
        </p:nvSpPr>
        <p:spPr>
          <a:xfrm>
            <a:off x="937184" y="2440432"/>
            <a:ext cx="4583087" cy="304694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rgbClr val="347E58"/>
                </a:solidFill>
                <a:latin typeface="Helvetica Neue"/>
                <a:ea typeface="Helvetica Neue"/>
                <a:cs typeface="Helvetica Neue"/>
                <a:sym typeface="Helvetica Neue"/>
              </a:rPr>
              <a:t>A taxonomia vegetal é o ramo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rgbClr val="347E58"/>
                </a:solidFill>
                <a:latin typeface="Helvetica Neue"/>
                <a:ea typeface="Helvetica Neue"/>
                <a:cs typeface="Helvetica Neue"/>
                <a:sym typeface="Helvetica Neue"/>
              </a:rPr>
              <a:t>da botânica que se preocupa com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rgbClr val="347E58"/>
                </a:solidFill>
                <a:latin typeface="Helvetica Neue"/>
                <a:ea typeface="Helvetica Neue"/>
                <a:cs typeface="Helvetica Neue"/>
                <a:sym typeface="Helvetica Neue"/>
              </a:rPr>
              <a:t>a identificação ou a denominação correta das plantas do ponto de vista científico.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rgbClr val="347E58"/>
                </a:solidFill>
                <a:latin typeface="Helvetica Neue"/>
                <a:ea typeface="Helvetica Neue"/>
                <a:cs typeface="Helvetica Neue"/>
                <a:sym typeface="Helvetica Neue"/>
              </a:rPr>
              <a:t>A identificação botânica das plantas medicinais consiste em saber reconhecê-las por um ou mais nomes popular,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rgbClr val="347E58"/>
                </a:solidFill>
                <a:latin typeface="Helvetica Neue"/>
                <a:ea typeface="Helvetica Neue"/>
                <a:cs typeface="Helvetica Neue"/>
                <a:sym typeface="Helvetica Neue"/>
              </a:rPr>
              <a:t>bem como pela nomenclatura científica. </a:t>
            </a:r>
            <a:endParaRPr b="1" i="0" sz="1400" u="none" cap="none" strike="noStrike">
              <a:solidFill>
                <a:srgbClr val="347E58"/>
              </a:solidFill>
              <a:latin typeface="Helvetica Neue"/>
              <a:ea typeface="Helvetica Neue"/>
              <a:cs typeface="Helvetica Neue"/>
              <a:sym typeface="Helvetica Neue"/>
            </a:endParaRPr>
          </a:p>
        </p:txBody>
      </p:sp>
      <p:sp>
        <p:nvSpPr>
          <p:cNvPr id="337" name="Google Shape;337;p46"/>
          <p:cNvSpPr txBox="1"/>
          <p:nvPr/>
        </p:nvSpPr>
        <p:spPr>
          <a:xfrm>
            <a:off x="588829" y="1297775"/>
            <a:ext cx="5535900" cy="68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7.1. NOME POPULAR E NOME CIENTÍFICO: </a:t>
            </a:r>
            <a:endParaRPr/>
          </a:p>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A IDENTIDADE DAS PLANTAS MEDICINAIS</a:t>
            </a:r>
            <a:endParaRPr b="0" i="0" sz="2000" u="none" cap="none" strike="noStrike">
              <a:solidFill>
                <a:srgbClr val="367D55"/>
              </a:solidFill>
              <a:latin typeface="Arial"/>
              <a:ea typeface="Arial"/>
              <a:cs typeface="Arial"/>
              <a:sym typeface="Arial"/>
            </a:endParaRPr>
          </a:p>
        </p:txBody>
      </p:sp>
      <p:sp>
        <p:nvSpPr>
          <p:cNvPr id="338" name="Google Shape;338;p46"/>
          <p:cNvSpPr txBox="1"/>
          <p:nvPr/>
        </p:nvSpPr>
        <p:spPr>
          <a:xfrm>
            <a:off x="6124576" y="2440432"/>
            <a:ext cx="5296524" cy="341627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rgbClr val="B2F7CE"/>
                </a:solidFill>
                <a:latin typeface="Helvetica Neue"/>
                <a:ea typeface="Helvetica Neue"/>
                <a:cs typeface="Helvetica Neue"/>
                <a:sym typeface="Helvetica Neue"/>
              </a:rPr>
              <a:t>O nome popular de uma planta é aquele reconhecido pelas pessoas de um determinado local, podendo variar de um local para outro e até mesmo de pessoa para pessoa de um mesmo local. Em geral, os nomes populares devem ser iniciados com letra minúscula, exceto quando se tratar de nome próprio. Aqueles que forem compostos devem ser separados por hífen. Exemplos: boldo, malva-santa, sete-dores, capim-santo.</a:t>
            </a:r>
            <a:endParaRPr b="1" i="0" sz="1400" u="none" cap="none" strike="noStrike">
              <a:solidFill>
                <a:srgbClr val="B2F7CE"/>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pic>
        <p:nvPicPr>
          <p:cNvPr id="344" name="Google Shape;344;p47"/>
          <p:cNvPicPr preferRelativeResize="0"/>
          <p:nvPr/>
        </p:nvPicPr>
        <p:blipFill rotWithShape="1">
          <a:blip r:embed="rId4">
            <a:alphaModFix/>
          </a:blip>
          <a:srcRect b="0" l="0" r="0" t="0"/>
          <a:stretch/>
        </p:blipFill>
        <p:spPr>
          <a:xfrm>
            <a:off x="5381793" y="2678272"/>
            <a:ext cx="6092269" cy="3513625"/>
          </a:xfrm>
          <a:prstGeom prst="rect">
            <a:avLst/>
          </a:prstGeom>
          <a:noFill/>
          <a:ln>
            <a:noFill/>
          </a:ln>
        </p:spPr>
      </p:pic>
      <p:sp>
        <p:nvSpPr>
          <p:cNvPr id="345" name="Google Shape;345;p47"/>
          <p:cNvSpPr txBox="1"/>
          <p:nvPr/>
        </p:nvSpPr>
        <p:spPr>
          <a:xfrm>
            <a:off x="655975" y="2290679"/>
            <a:ext cx="4377027" cy="34162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Em relação às espécies botânicas, cada uma delas possui um nome científico. A atribuição desse nome é em latim, sendo composto por um binômio que obedece às regras estabelecidas pelo Código Internacional de Nomenclatura Botânica. A nomenclatura binomial foi estabelecida por Carolus Linnaeus (1707-1775), ou simplesmente Lineu, em sua obra Species Plantarum. </a:t>
            </a:r>
            <a:endParaRPr b="0" i="0" sz="1400" u="none" cap="none" strike="noStrike">
              <a:solidFill>
                <a:srgbClr val="000000"/>
              </a:solidFill>
              <a:latin typeface="Arial"/>
              <a:ea typeface="Arial"/>
              <a:cs typeface="Arial"/>
              <a:sym typeface="Arial"/>
            </a:endParaRPr>
          </a:p>
        </p:txBody>
      </p:sp>
      <p:sp>
        <p:nvSpPr>
          <p:cNvPr id="346" name="Google Shape;346;p47"/>
          <p:cNvSpPr txBox="1"/>
          <p:nvPr/>
        </p:nvSpPr>
        <p:spPr>
          <a:xfrm>
            <a:off x="6874858" y="6106323"/>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Silvana Nagai</a:t>
            </a:r>
            <a:endParaRPr b="0" i="0" sz="1200" u="none" cap="none" strike="noStrike">
              <a:solidFill>
                <a:srgbClr val="000000"/>
              </a:solidFill>
              <a:latin typeface="Helvetica Neue"/>
              <a:ea typeface="Helvetica Neue"/>
              <a:cs typeface="Helvetica Neue"/>
              <a:sym typeface="Helvetica Neue"/>
            </a:endParaRPr>
          </a:p>
        </p:txBody>
      </p:sp>
      <p:sp>
        <p:nvSpPr>
          <p:cNvPr id="347" name="Google Shape;347;p47"/>
          <p:cNvSpPr txBox="1"/>
          <p:nvPr/>
        </p:nvSpPr>
        <p:spPr>
          <a:xfrm>
            <a:off x="5497808" y="2247173"/>
            <a:ext cx="5886600" cy="431100"/>
          </a:xfrm>
          <a:prstGeom prst="rect">
            <a:avLst/>
          </a:prstGeom>
          <a:noFill/>
          <a:ln>
            <a:noFill/>
          </a:ln>
        </p:spPr>
        <p:txBody>
          <a:bodyPr anchorCtr="0" anchor="t" bIns="91425" lIns="91425" spcFirstLastPara="1" rIns="91425" wrap="square" tIns="91425">
            <a:spAutoFit/>
          </a:bodyPr>
          <a:lstStyle/>
          <a:p>
            <a:pPr indent="45720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nomenclatura botânica é assim estabelecida:</a:t>
            </a:r>
            <a:endParaRPr b="0" i="0" sz="1400" u="none" cap="none" strike="noStrike">
              <a:solidFill>
                <a:schemeClr val="dk1"/>
              </a:solidFill>
              <a:latin typeface="Arial"/>
              <a:ea typeface="Arial"/>
              <a:cs typeface="Arial"/>
              <a:sym typeface="Arial"/>
            </a:endParaRPr>
          </a:p>
        </p:txBody>
      </p:sp>
      <p:sp>
        <p:nvSpPr>
          <p:cNvPr id="348" name="Google Shape;348;p47"/>
          <p:cNvSpPr txBox="1"/>
          <p:nvPr/>
        </p:nvSpPr>
        <p:spPr>
          <a:xfrm>
            <a:off x="616526" y="1337952"/>
            <a:ext cx="8638309" cy="43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7.1.1. NOME CIENTÍFICO: A IDENTIDADE DAS PLANTAS MEDICINAIS</a:t>
            </a:r>
            <a:endParaRPr b="0" i="0" sz="2000" u="none" cap="none" strike="noStrike">
              <a:solidFill>
                <a:srgbClr val="367D55"/>
              </a:solidFill>
              <a:latin typeface="Arial"/>
              <a:ea typeface="Arial"/>
              <a:cs typeface="Arial"/>
              <a:sym typeface="Arial"/>
            </a:endParaRPr>
          </a:p>
        </p:txBody>
      </p:sp>
      <p:pic>
        <p:nvPicPr>
          <p:cNvPr id="349" name="Google Shape;349;p47"/>
          <p:cNvPicPr preferRelativeResize="0"/>
          <p:nvPr/>
        </p:nvPicPr>
        <p:blipFill rotWithShape="1">
          <a:blip r:embed="rId5">
            <a:alphaModFix/>
          </a:blip>
          <a:srcRect b="0" l="0" r="0" t="0"/>
          <a:stretch/>
        </p:blipFill>
        <p:spPr>
          <a:xfrm>
            <a:off x="11488602" y="4917331"/>
            <a:ext cx="519111" cy="519111"/>
          </a:xfrm>
          <a:prstGeom prst="rect">
            <a:avLst/>
          </a:prstGeom>
          <a:noFill/>
          <a:ln>
            <a:noFill/>
          </a:ln>
        </p:spPr>
      </p:pic>
      <p:pic>
        <p:nvPicPr>
          <p:cNvPr id="350" name="Google Shape;350;p47"/>
          <p:cNvPicPr preferRelativeResize="0"/>
          <p:nvPr/>
        </p:nvPicPr>
        <p:blipFill rotWithShape="1">
          <a:blip r:embed="rId6">
            <a:alphaModFix/>
          </a:blip>
          <a:srcRect b="0" l="0" r="0" t="0"/>
          <a:stretch/>
        </p:blipFill>
        <p:spPr>
          <a:xfrm>
            <a:off x="11487718" y="5541584"/>
            <a:ext cx="519112" cy="5191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48"/>
          <p:cNvSpPr txBox="1"/>
          <p:nvPr/>
        </p:nvSpPr>
        <p:spPr>
          <a:xfrm>
            <a:off x="616522" y="1929641"/>
            <a:ext cx="9744900" cy="1077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O nome científico de uma planta é quase sempre composto por uma combinação de dois outros em latim, que devem ser escritos em itálico (ou sublinhados, quando manuscritos), seguidos pelo nome do pesquisador que descreveu aquela planta:</a:t>
            </a:r>
            <a:endParaRPr b="0" i="0" sz="1600" u="none" cap="none" strike="noStrike">
              <a:solidFill>
                <a:srgbClr val="000000"/>
              </a:solidFill>
              <a:latin typeface="Helvetica Neue"/>
              <a:ea typeface="Helvetica Neue"/>
              <a:cs typeface="Helvetica Neue"/>
              <a:sym typeface="Helvetica Neue"/>
            </a:endParaRPr>
          </a:p>
        </p:txBody>
      </p:sp>
      <p:sp>
        <p:nvSpPr>
          <p:cNvPr id="357" name="Google Shape;357;p48"/>
          <p:cNvSpPr txBox="1"/>
          <p:nvPr/>
        </p:nvSpPr>
        <p:spPr>
          <a:xfrm>
            <a:off x="616526" y="1337952"/>
            <a:ext cx="8638309" cy="43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7.1.1. NOME CIENTÍFICO: A IDENTIDADE DAS PLANTAS MEDICINAIS</a:t>
            </a:r>
            <a:endParaRPr b="0" i="0" sz="2000" u="none" cap="none" strike="noStrike">
              <a:solidFill>
                <a:srgbClr val="367D55"/>
              </a:solidFill>
              <a:latin typeface="Arial"/>
              <a:ea typeface="Arial"/>
              <a:cs typeface="Arial"/>
              <a:sym typeface="Arial"/>
            </a:endParaRPr>
          </a:p>
        </p:txBody>
      </p:sp>
      <p:sp>
        <p:nvSpPr>
          <p:cNvPr id="358" name="Google Shape;358;p48"/>
          <p:cNvSpPr txBox="1"/>
          <p:nvPr/>
        </p:nvSpPr>
        <p:spPr>
          <a:xfrm>
            <a:off x="616525" y="3358525"/>
            <a:ext cx="6897000" cy="29244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347E58"/>
              </a:buClr>
              <a:buSzPts val="1600"/>
              <a:buFont typeface="Arial"/>
              <a:buAutoNum type="arabicPeriod"/>
            </a:pPr>
            <a:r>
              <a:rPr b="0" i="0" lang="pt-BR" sz="1600" u="none" cap="none" strike="noStrike">
                <a:solidFill>
                  <a:srgbClr val="000000"/>
                </a:solidFill>
                <a:latin typeface="Helvetica Neue"/>
                <a:ea typeface="Helvetica Neue"/>
                <a:cs typeface="Helvetica Neue"/>
                <a:sym typeface="Helvetica Neue"/>
              </a:rPr>
              <a:t>O primeiro nome, conhecido como gênero (grupo ao qual pertence a planta), deve ser iniciado com letra maiúscula e escrito em itálico.</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347E58"/>
              </a:buClr>
              <a:buSzPts val="1600"/>
              <a:buFont typeface="Arial"/>
              <a:buAutoNum type="arabicPeriod"/>
            </a:pPr>
            <a:r>
              <a:rPr b="0" i="0" lang="pt-BR" sz="1600" u="none" cap="none" strike="noStrike">
                <a:solidFill>
                  <a:srgbClr val="000000"/>
                </a:solidFill>
                <a:latin typeface="Helvetica Neue"/>
                <a:ea typeface="Helvetica Neue"/>
                <a:cs typeface="Helvetica Neue"/>
                <a:sym typeface="Helvetica Neue"/>
              </a:rPr>
              <a:t>O segundo nome, denominado de epíteto específico, deve ser escrito com letra minúscula, em itálico. </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347E58"/>
              </a:buClr>
              <a:buSzPts val="1600"/>
              <a:buFont typeface="Arial"/>
              <a:buAutoNum type="arabicPeriod"/>
            </a:pPr>
            <a:r>
              <a:rPr b="0" i="0" lang="pt-BR" sz="1600" u="none" cap="none" strike="noStrike">
                <a:solidFill>
                  <a:srgbClr val="000000"/>
                </a:solidFill>
                <a:latin typeface="Helvetica Neue"/>
                <a:ea typeface="Helvetica Neue"/>
                <a:cs typeface="Helvetica Neue"/>
                <a:sym typeface="Helvetica Neue"/>
              </a:rPr>
              <a:t>O nome do pesquisador/autor que descreveu a planta deve ser escrito de forma abreviada seguido de ponto ou por extenso, seguindo nomenclatura internacional e sem itálico.</a:t>
            </a:r>
            <a:endParaRPr b="0" i="0" sz="1400" u="none" cap="none" strike="noStrike">
              <a:solidFill>
                <a:srgbClr val="000000"/>
              </a:solidFill>
              <a:latin typeface="Arial"/>
              <a:ea typeface="Arial"/>
              <a:cs typeface="Arial"/>
              <a:sym typeface="Arial"/>
            </a:endParaRPr>
          </a:p>
          <a:p>
            <a:pPr indent="-241300" lvl="0" marL="342900" marR="0" rtl="0" algn="just">
              <a:lnSpc>
                <a:spcPct val="150000"/>
              </a:lnSpc>
              <a:spcBef>
                <a:spcPts val="0"/>
              </a:spcBef>
              <a:spcAft>
                <a:spcPts val="0"/>
              </a:spcAft>
              <a:buClr>
                <a:srgbClr val="347E58"/>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pic>
        <p:nvPicPr>
          <p:cNvPr id="359" name="Google Shape;359;p48"/>
          <p:cNvPicPr preferRelativeResize="0"/>
          <p:nvPr/>
        </p:nvPicPr>
        <p:blipFill rotWithShape="1">
          <a:blip r:embed="rId4">
            <a:alphaModFix/>
          </a:blip>
          <a:srcRect b="0" l="0" r="0" t="0"/>
          <a:stretch/>
        </p:blipFill>
        <p:spPr>
          <a:xfrm>
            <a:off x="8061750" y="2593875"/>
            <a:ext cx="3341100" cy="44537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pic>
        <p:nvPicPr>
          <p:cNvPr id="365" name="Google Shape;365;gdb267cfcf8_2_27"/>
          <p:cNvPicPr preferRelativeResize="0"/>
          <p:nvPr/>
        </p:nvPicPr>
        <p:blipFill rotWithShape="1">
          <a:blip r:embed="rId4">
            <a:alphaModFix/>
          </a:blip>
          <a:srcRect b="0" l="0" r="0" t="0"/>
          <a:stretch/>
        </p:blipFill>
        <p:spPr>
          <a:xfrm>
            <a:off x="3380277" y="2060698"/>
            <a:ext cx="1984047" cy="4146803"/>
          </a:xfrm>
          <a:prstGeom prst="rect">
            <a:avLst/>
          </a:prstGeom>
          <a:noFill/>
          <a:ln>
            <a:noFill/>
          </a:ln>
        </p:spPr>
      </p:pic>
      <p:pic>
        <p:nvPicPr>
          <p:cNvPr id="366" name="Google Shape;366;gdb267cfcf8_2_27"/>
          <p:cNvPicPr preferRelativeResize="0"/>
          <p:nvPr/>
        </p:nvPicPr>
        <p:blipFill rotWithShape="1">
          <a:blip r:embed="rId5">
            <a:alphaModFix/>
          </a:blip>
          <a:srcRect b="0" l="0" r="0" t="0"/>
          <a:stretch/>
        </p:blipFill>
        <p:spPr>
          <a:xfrm rot="-5400000">
            <a:off x="7924987" y="3389072"/>
            <a:ext cx="4378076" cy="1620232"/>
          </a:xfrm>
          <a:prstGeom prst="rect">
            <a:avLst/>
          </a:prstGeom>
          <a:noFill/>
          <a:ln>
            <a:noFill/>
          </a:ln>
        </p:spPr>
      </p:pic>
      <p:sp>
        <p:nvSpPr>
          <p:cNvPr id="367" name="Google Shape;367;gdb267cfcf8_2_27"/>
          <p:cNvSpPr txBox="1"/>
          <p:nvPr/>
        </p:nvSpPr>
        <p:spPr>
          <a:xfrm>
            <a:off x="426075" y="2942925"/>
            <a:ext cx="3048000" cy="2607300"/>
          </a:xfrm>
          <a:prstGeom prst="rect">
            <a:avLst/>
          </a:prstGeom>
          <a:noFill/>
          <a:ln>
            <a:noFill/>
          </a:ln>
        </p:spPr>
        <p:txBody>
          <a:bodyPr anchorCtr="0" anchor="t" bIns="45700" lIns="91425" spcFirstLastPara="1" rIns="91425" wrap="square" tIns="45700">
            <a:noAutofit/>
          </a:bodyPr>
          <a:lstStyle/>
          <a:p>
            <a:pPr indent="0" lvl="0" marL="899999" marR="0" rtl="0" algn="l">
              <a:lnSpc>
                <a:spcPct val="15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1" lang="pt-BR" sz="1600" u="none" cap="none" strike="noStrike">
                <a:solidFill>
                  <a:srgbClr val="000000"/>
                </a:solidFill>
                <a:latin typeface="Helvetica Neue"/>
                <a:ea typeface="Helvetica Neue"/>
                <a:cs typeface="Helvetica Neue"/>
                <a:sym typeface="Helvetica Neue"/>
              </a:rPr>
              <a:t>Casearia </a:t>
            </a:r>
            <a:r>
              <a:rPr b="0" i="0" lang="pt-BR" sz="1600" u="none" cap="none" strike="noStrike">
                <a:solidFill>
                  <a:srgbClr val="000000"/>
                </a:solidFill>
                <a:latin typeface="Helvetica Neue"/>
                <a:ea typeface="Helvetica Neue"/>
                <a:cs typeface="Helvetica Neue"/>
                <a:sym typeface="Helvetica Neue"/>
              </a:rPr>
              <a:t>sylvestris Sw. </a:t>
            </a:r>
            <a:r>
              <a:rPr b="0" i="1" lang="pt-BR" sz="1600" u="none" cap="none" strike="noStrike">
                <a:solidFill>
                  <a:srgbClr val="000000"/>
                </a:solidFill>
                <a:latin typeface="Helvetica Neue"/>
                <a:ea typeface="Helvetica Neue"/>
                <a:cs typeface="Helvetica Neue"/>
                <a:sym typeface="Helvetica Neue"/>
              </a:rPr>
              <a:t>Casearia </a:t>
            </a:r>
            <a:r>
              <a:rPr b="0" i="0" lang="pt-BR" sz="1600" u="none" cap="none" strike="noStrike">
                <a:solidFill>
                  <a:srgbClr val="000000"/>
                </a:solidFill>
                <a:latin typeface="Helvetica Neue"/>
                <a:ea typeface="Helvetica Neue"/>
                <a:cs typeface="Helvetica Neue"/>
                <a:sym typeface="Helvetica Neue"/>
              </a:rPr>
              <a:t>o gênero; </a:t>
            </a:r>
            <a:r>
              <a:rPr b="0" i="1" lang="pt-BR" sz="1600" u="none" cap="none" strike="noStrike">
                <a:solidFill>
                  <a:srgbClr val="000000"/>
                </a:solidFill>
                <a:latin typeface="Helvetica Neue"/>
                <a:ea typeface="Helvetica Neue"/>
                <a:cs typeface="Helvetica Neue"/>
                <a:sym typeface="Helvetica Neue"/>
              </a:rPr>
              <a:t>sylvestris</a:t>
            </a:r>
            <a:r>
              <a:rPr b="0" i="0" lang="pt-BR" sz="1600" u="none" cap="none" strike="noStrike">
                <a:solidFill>
                  <a:srgbClr val="000000"/>
                </a:solidFill>
                <a:latin typeface="Helvetica Neue"/>
                <a:ea typeface="Helvetica Neue"/>
                <a:cs typeface="Helvetica Neue"/>
                <a:sym typeface="Helvetica Neue"/>
              </a:rPr>
              <a:t>, o epíteto específico  e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Sw., o autor que identificou e deu o nome científico.</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368" name="Google Shape;368;gdb267cfcf8_2_27"/>
          <p:cNvSpPr txBox="1"/>
          <p:nvPr/>
        </p:nvSpPr>
        <p:spPr>
          <a:xfrm>
            <a:off x="5779175" y="3207550"/>
            <a:ext cx="3266400" cy="2031295"/>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0" i="1" lang="pt-BR" sz="1600" u="none" cap="none" strike="noStrike">
                <a:solidFill>
                  <a:schemeClr val="dk1"/>
                </a:solidFill>
                <a:latin typeface="Helvetica Neue"/>
                <a:ea typeface="Helvetica Neue"/>
                <a:cs typeface="Helvetica Neue"/>
                <a:sym typeface="Helvetica Neue"/>
              </a:rPr>
              <a:t>Rosmarinus officinalis</a:t>
            </a:r>
            <a:r>
              <a:rPr b="0" i="0" lang="pt-BR" sz="1600" u="none" cap="none" strike="noStrike">
                <a:solidFill>
                  <a:schemeClr val="dk1"/>
                </a:solidFill>
                <a:latin typeface="Helvetica Neue"/>
                <a:ea typeface="Helvetica Neue"/>
                <a:cs typeface="Helvetica Neue"/>
                <a:sym typeface="Helvetica Neue"/>
              </a:rPr>
              <a:t> L.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 nome popular  é  alecrim  e o da </a:t>
            </a:r>
            <a:r>
              <a:rPr b="0" i="1" lang="pt-BR" sz="1600" u="none" cap="none" strike="noStrike">
                <a:solidFill>
                  <a:schemeClr val="dk1"/>
                </a:solidFill>
                <a:latin typeface="Helvetica Neue"/>
                <a:ea typeface="Helvetica Neue"/>
                <a:cs typeface="Helvetica Neue"/>
                <a:sym typeface="Helvetica Neue"/>
              </a:rPr>
              <a:t>Casearia sylvestris</a:t>
            </a:r>
            <a:r>
              <a:rPr b="0" i="0" lang="pt-BR" sz="1600" u="none" cap="none" strike="noStrike">
                <a:solidFill>
                  <a:schemeClr val="dk1"/>
                </a:solidFill>
                <a:latin typeface="Helvetica Neue"/>
                <a:ea typeface="Helvetica Neue"/>
                <a:cs typeface="Helvetica Neue"/>
                <a:sym typeface="Helvetica Neue"/>
              </a:rPr>
              <a:t> Sw.  é  guaçatonga, erva-de-bugre e erva-de-lagarto.</a:t>
            </a:r>
            <a:endParaRPr b="0" i="0" sz="1400" u="none" cap="none" strike="noStrike">
              <a:solidFill>
                <a:srgbClr val="000000"/>
              </a:solidFill>
              <a:latin typeface="Arial"/>
              <a:ea typeface="Arial"/>
              <a:cs typeface="Arial"/>
              <a:sym typeface="Arial"/>
            </a:endParaRPr>
          </a:p>
        </p:txBody>
      </p:sp>
      <p:sp>
        <p:nvSpPr>
          <p:cNvPr id="369" name="Google Shape;369;gdb267cfcf8_2_27"/>
          <p:cNvSpPr txBox="1"/>
          <p:nvPr/>
        </p:nvSpPr>
        <p:spPr>
          <a:xfrm>
            <a:off x="616526" y="1337952"/>
            <a:ext cx="8638309" cy="43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7.1.1. NOME CIENTÍFICO: A IDENTIDADE DAS PLANTAS MEDICINAIS</a:t>
            </a:r>
            <a:endParaRPr b="0" i="0" sz="2000" u="none" cap="none" strike="noStrike">
              <a:solidFill>
                <a:srgbClr val="367D55"/>
              </a:solidFill>
              <a:latin typeface="Arial"/>
              <a:ea typeface="Arial"/>
              <a:cs typeface="Arial"/>
              <a:sym typeface="Arial"/>
            </a:endParaRPr>
          </a:p>
        </p:txBody>
      </p:sp>
      <p:pic>
        <p:nvPicPr>
          <p:cNvPr id="370" name="Google Shape;370;gdb267cfcf8_2_27"/>
          <p:cNvPicPr preferRelativeResize="0"/>
          <p:nvPr/>
        </p:nvPicPr>
        <p:blipFill rotWithShape="1">
          <a:blip r:embed="rId6">
            <a:alphaModFix/>
          </a:blip>
          <a:srcRect b="0" l="0" r="0" t="0"/>
          <a:stretch/>
        </p:blipFill>
        <p:spPr>
          <a:xfrm>
            <a:off x="10664247" y="5111592"/>
            <a:ext cx="519111" cy="519111"/>
          </a:xfrm>
          <a:prstGeom prst="rect">
            <a:avLst/>
          </a:prstGeom>
          <a:noFill/>
          <a:ln>
            <a:noFill/>
          </a:ln>
        </p:spPr>
      </p:pic>
      <p:pic>
        <p:nvPicPr>
          <p:cNvPr id="371" name="Google Shape;371;gdb267cfcf8_2_27"/>
          <p:cNvPicPr preferRelativeResize="0"/>
          <p:nvPr/>
        </p:nvPicPr>
        <p:blipFill rotWithShape="1">
          <a:blip r:embed="rId7">
            <a:alphaModFix/>
          </a:blip>
          <a:srcRect b="0" l="0" r="0" t="0"/>
          <a:stretch/>
        </p:blipFill>
        <p:spPr>
          <a:xfrm>
            <a:off x="10663363" y="5735845"/>
            <a:ext cx="519112" cy="519112"/>
          </a:xfrm>
          <a:prstGeom prst="rect">
            <a:avLst/>
          </a:prstGeom>
          <a:noFill/>
          <a:ln>
            <a:noFill/>
          </a:ln>
        </p:spPr>
      </p:pic>
      <p:pic>
        <p:nvPicPr>
          <p:cNvPr id="372" name="Google Shape;372;gdb267cfcf8_2_27"/>
          <p:cNvPicPr preferRelativeResize="0"/>
          <p:nvPr/>
        </p:nvPicPr>
        <p:blipFill rotWithShape="1">
          <a:blip r:embed="rId6">
            <a:alphaModFix/>
          </a:blip>
          <a:srcRect b="0" l="0" r="0" t="0"/>
          <a:stretch/>
        </p:blipFill>
        <p:spPr>
          <a:xfrm>
            <a:off x="5322813" y="5111592"/>
            <a:ext cx="519111" cy="519111"/>
          </a:xfrm>
          <a:prstGeom prst="rect">
            <a:avLst/>
          </a:prstGeom>
          <a:noFill/>
          <a:ln>
            <a:noFill/>
          </a:ln>
        </p:spPr>
      </p:pic>
      <p:pic>
        <p:nvPicPr>
          <p:cNvPr id="373" name="Google Shape;373;gdb267cfcf8_2_27"/>
          <p:cNvPicPr preferRelativeResize="0"/>
          <p:nvPr/>
        </p:nvPicPr>
        <p:blipFill rotWithShape="1">
          <a:blip r:embed="rId7">
            <a:alphaModFix/>
          </a:blip>
          <a:srcRect b="0" l="0" r="0" t="0"/>
          <a:stretch/>
        </p:blipFill>
        <p:spPr>
          <a:xfrm>
            <a:off x="5321929" y="5735845"/>
            <a:ext cx="519112" cy="5191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grpSp>
        <p:nvGrpSpPr>
          <p:cNvPr id="379" name="Google Shape;379;p49"/>
          <p:cNvGrpSpPr/>
          <p:nvPr/>
        </p:nvGrpSpPr>
        <p:grpSpPr>
          <a:xfrm>
            <a:off x="1124043" y="3771926"/>
            <a:ext cx="10040175" cy="2216780"/>
            <a:chOff x="933121" y="4130022"/>
            <a:chExt cx="8706043" cy="2044222"/>
          </a:xfrm>
        </p:grpSpPr>
        <p:pic>
          <p:nvPicPr>
            <p:cNvPr id="380" name="Google Shape;380;p49"/>
            <p:cNvPicPr preferRelativeResize="0"/>
            <p:nvPr/>
          </p:nvPicPr>
          <p:blipFill rotWithShape="1">
            <a:blip r:embed="rId4">
              <a:alphaModFix/>
            </a:blip>
            <a:srcRect b="0" l="0" r="0" t="0"/>
            <a:stretch/>
          </p:blipFill>
          <p:spPr>
            <a:xfrm>
              <a:off x="933121" y="4130022"/>
              <a:ext cx="2681156" cy="2044222"/>
            </a:xfrm>
            <a:prstGeom prst="rect">
              <a:avLst/>
            </a:prstGeom>
            <a:noFill/>
            <a:ln>
              <a:noFill/>
            </a:ln>
          </p:spPr>
        </p:pic>
        <p:pic>
          <p:nvPicPr>
            <p:cNvPr id="381" name="Google Shape;381;p49"/>
            <p:cNvPicPr preferRelativeResize="0"/>
            <p:nvPr/>
          </p:nvPicPr>
          <p:blipFill rotWithShape="1">
            <a:blip r:embed="rId4">
              <a:alphaModFix/>
            </a:blip>
            <a:srcRect b="0" l="0" r="0" t="0"/>
            <a:stretch/>
          </p:blipFill>
          <p:spPr>
            <a:xfrm>
              <a:off x="2920875" y="4130022"/>
              <a:ext cx="2681156" cy="2044222"/>
            </a:xfrm>
            <a:prstGeom prst="rect">
              <a:avLst/>
            </a:prstGeom>
            <a:noFill/>
            <a:ln>
              <a:noFill/>
            </a:ln>
          </p:spPr>
        </p:pic>
        <p:pic>
          <p:nvPicPr>
            <p:cNvPr id="382" name="Google Shape;382;p49"/>
            <p:cNvPicPr preferRelativeResize="0"/>
            <p:nvPr/>
          </p:nvPicPr>
          <p:blipFill rotWithShape="1">
            <a:blip r:embed="rId4">
              <a:alphaModFix/>
            </a:blip>
            <a:srcRect b="0" l="0" r="0" t="0"/>
            <a:stretch/>
          </p:blipFill>
          <p:spPr>
            <a:xfrm>
              <a:off x="4917621" y="4130022"/>
              <a:ext cx="2681156" cy="2044222"/>
            </a:xfrm>
            <a:prstGeom prst="rect">
              <a:avLst/>
            </a:prstGeom>
            <a:noFill/>
            <a:ln>
              <a:noFill/>
            </a:ln>
          </p:spPr>
        </p:pic>
        <p:pic>
          <p:nvPicPr>
            <p:cNvPr id="383" name="Google Shape;383;p49"/>
            <p:cNvPicPr preferRelativeResize="0"/>
            <p:nvPr/>
          </p:nvPicPr>
          <p:blipFill rotWithShape="1">
            <a:blip r:embed="rId4">
              <a:alphaModFix/>
            </a:blip>
            <a:srcRect b="0" l="0" r="0" t="0"/>
            <a:stretch/>
          </p:blipFill>
          <p:spPr>
            <a:xfrm>
              <a:off x="6958008" y="4130022"/>
              <a:ext cx="2681156" cy="2044222"/>
            </a:xfrm>
            <a:prstGeom prst="rect">
              <a:avLst/>
            </a:prstGeom>
            <a:noFill/>
            <a:ln>
              <a:noFill/>
            </a:ln>
          </p:spPr>
        </p:pic>
      </p:grpSp>
      <p:sp>
        <p:nvSpPr>
          <p:cNvPr id="384" name="Google Shape;384;p49"/>
          <p:cNvSpPr txBox="1"/>
          <p:nvPr/>
        </p:nvSpPr>
        <p:spPr>
          <a:xfrm>
            <a:off x="1066799" y="2175005"/>
            <a:ext cx="10040175" cy="120028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A nomenclatura científica é internacional, o que facilita a comunicação entre botânicos. Quando precisam se referir ou obter informações sobre uma planta, botânicos de diferentes países, mesmo que não falem a mesma língua,  podem se comunicar utilizando o seu nome específico.</a:t>
            </a:r>
            <a:endParaRPr b="0" i="0" sz="1600" u="none" cap="none" strike="noStrike">
              <a:solidFill>
                <a:srgbClr val="000000"/>
              </a:solidFill>
              <a:latin typeface="Helvetica Neue"/>
              <a:ea typeface="Helvetica Neue"/>
              <a:cs typeface="Helvetica Neue"/>
              <a:sym typeface="Helvetica Neue"/>
            </a:endParaRPr>
          </a:p>
        </p:txBody>
      </p:sp>
      <p:sp>
        <p:nvSpPr>
          <p:cNvPr id="385" name="Google Shape;385;p49"/>
          <p:cNvSpPr txBox="1"/>
          <p:nvPr/>
        </p:nvSpPr>
        <p:spPr>
          <a:xfrm>
            <a:off x="1499320" y="3899270"/>
            <a:ext cx="9113400" cy="1938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Amplie os seus conhecimentos sobre a identificação botânica das plantas </a:t>
            </a:r>
            <a:endParaRPr/>
          </a:p>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medicinais  por meio de obra recente e atualizada que apresenta a descrição </a:t>
            </a:r>
            <a:endParaRPr/>
          </a:p>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da planta, nome científico atualizado e sinonímias, área de ocorrência, usos populares, composição química e atividades terapêuticas: Plantas Medicinais do Brasil – Harri Lorenzi e Francisco José de Abreu Matos,  2ª edição. Instituto Plantarum , Nova Odessa, SP, 2008.</a:t>
            </a:r>
            <a:endParaRPr b="0" i="0" sz="1400" u="none" cap="none" strike="noStrike">
              <a:solidFill>
                <a:srgbClr val="000000"/>
              </a:solidFill>
              <a:latin typeface="Arial"/>
              <a:ea typeface="Arial"/>
              <a:cs typeface="Arial"/>
              <a:sym typeface="Arial"/>
            </a:endParaRPr>
          </a:p>
        </p:txBody>
      </p:sp>
      <p:sp>
        <p:nvSpPr>
          <p:cNvPr id="386" name="Google Shape;386;p49"/>
          <p:cNvSpPr txBox="1"/>
          <p:nvPr/>
        </p:nvSpPr>
        <p:spPr>
          <a:xfrm>
            <a:off x="1066799" y="1644103"/>
            <a:ext cx="31059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IMPORTANTE!</a:t>
            </a:r>
            <a:endParaRPr b="0" i="0" sz="2000" u="none" cap="none" strike="noStrike">
              <a:solidFill>
                <a:srgbClr val="367D55"/>
              </a:solidFill>
              <a:latin typeface="Arial"/>
              <a:ea typeface="Arial"/>
              <a:cs typeface="Arial"/>
              <a:sym typeface="Arial"/>
            </a:endParaRPr>
          </a:p>
        </p:txBody>
      </p:sp>
      <p:pic>
        <p:nvPicPr>
          <p:cNvPr id="387" name="Google Shape;387;p49"/>
          <p:cNvPicPr preferRelativeResize="0"/>
          <p:nvPr/>
        </p:nvPicPr>
        <p:blipFill rotWithShape="1">
          <a:blip r:embed="rId5">
            <a:alphaModFix/>
          </a:blip>
          <a:srcRect b="0" l="0" r="0" t="0"/>
          <a:stretch/>
        </p:blipFill>
        <p:spPr>
          <a:xfrm>
            <a:off x="9453275" y="3286495"/>
            <a:ext cx="1225550" cy="122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25"/>
          <p:cNvSpPr txBox="1"/>
          <p:nvPr/>
        </p:nvSpPr>
        <p:spPr>
          <a:xfrm>
            <a:off x="642920" y="3302992"/>
            <a:ext cx="5805381" cy="313928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2. PRÉ-REQUISITOS</a:t>
            </a:r>
            <a:endParaRPr b="0" i="0" sz="2000" u="none" cap="none" strike="noStrike">
              <a:solidFill>
                <a:srgbClr val="367D55"/>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 conhecimento sobre a fitoterapia – o estudo das plantas medicinais – é muito extenso. Neste curso, apresentamos os conceitos principais sobre esta matéria. Para que o cursista se aproprie e aprofunde mais esses conhecimentos, indicamos o Curso de Qualificação em Plantas Medicinais e Fitoterápicos na Atenção Básica, lançado pela Plataforma AVASUS, do Ministério da Saúde. </a:t>
            </a:r>
            <a:endParaRPr b="0" i="0" sz="1600" u="none" cap="none" strike="noStrike">
              <a:solidFill>
                <a:schemeClr val="dk1"/>
              </a:solidFill>
              <a:latin typeface="Helvetica Neue"/>
              <a:ea typeface="Helvetica Neue"/>
              <a:cs typeface="Helvetica Neue"/>
              <a:sym typeface="Helvetica Neue"/>
            </a:endParaRPr>
          </a:p>
        </p:txBody>
      </p:sp>
      <p:sp>
        <p:nvSpPr>
          <p:cNvPr id="74" name="Google Shape;74;p25"/>
          <p:cNvSpPr txBox="1"/>
          <p:nvPr/>
        </p:nvSpPr>
        <p:spPr>
          <a:xfrm>
            <a:off x="642920" y="1239050"/>
            <a:ext cx="5983511" cy="20312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2000" u="none" cap="none" strike="noStrike">
                <a:solidFill>
                  <a:srgbClr val="367D55"/>
                </a:solidFill>
                <a:latin typeface="Helvetica Neue"/>
                <a:ea typeface="Helvetica Neue"/>
                <a:cs typeface="Helvetica Neue"/>
                <a:sym typeface="Helvetica Neue"/>
              </a:rPr>
              <a:t>1. OBJETIVOS</a:t>
            </a:r>
            <a:endParaRPr b="1" i="0" sz="2000" u="none" cap="none" strike="noStrike">
              <a:solidFill>
                <a:srgbClr val="367D55"/>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b="0" i="0" lang="pt-BR" sz="1600" u="none" cap="none" strike="noStrike">
                <a:solidFill>
                  <a:schemeClr val="dk1"/>
                </a:solidFill>
                <a:latin typeface="Helvetica Neue"/>
                <a:ea typeface="Helvetica Neue"/>
                <a:cs typeface="Helvetica Neue"/>
                <a:sym typeface="Helvetica Neue"/>
              </a:rPr>
              <a:t>Apresentar os principais conceitos para a compreensão dos estudos sobre as plantas medicinais e fitoterápicos.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b="0" i="0" lang="pt-BR" sz="1600" u="none" cap="none" strike="noStrike">
                <a:solidFill>
                  <a:schemeClr val="dk1"/>
                </a:solidFill>
                <a:latin typeface="Helvetica Neue"/>
                <a:ea typeface="Helvetica Neue"/>
                <a:cs typeface="Helvetica Neue"/>
                <a:sym typeface="Helvetica Neue"/>
              </a:rPr>
              <a:t>Introduzir conceitos referentes à identidade botânica aplicada às plantas medicinais a partir de sua classificação taxonômica.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gdb267cfcf8_2_56"/>
          <p:cNvSpPr txBox="1"/>
          <p:nvPr/>
        </p:nvSpPr>
        <p:spPr>
          <a:xfrm>
            <a:off x="970456" y="2633056"/>
            <a:ext cx="10251087" cy="2423166"/>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O sistema de identificação tradicional ou popular é empírico. Reconhecer uma planta na mata é bastante complexo, tarefa  realizada pela população local, caboclos, índios, caiçaras e ribeirinhos. Normalmente, a identificação da planta se dá por um conjunto de sensações – odor, paladar, tato e intuição –, que se soma à observação das características externas das plantas: formas, texturas e cores de suas partes. Os povos nativos da floresta, quando vão identificar uma árvore frondosa, normalmente  o fazem pela casca do caule, testando seu sabor, odor, cor e textura.</a:t>
            </a:r>
            <a:endParaRPr b="0" i="0" sz="1600" u="none" cap="none" strike="noStrike">
              <a:solidFill>
                <a:srgbClr val="000000"/>
              </a:solidFill>
              <a:latin typeface="Helvetica Neue"/>
              <a:ea typeface="Helvetica Neue"/>
              <a:cs typeface="Helvetica Neue"/>
              <a:sym typeface="Helvetica Neue"/>
            </a:endParaRPr>
          </a:p>
        </p:txBody>
      </p:sp>
      <p:sp>
        <p:nvSpPr>
          <p:cNvPr id="394" name="Google Shape;394;gdb267cfcf8_2_56"/>
          <p:cNvSpPr txBox="1"/>
          <p:nvPr/>
        </p:nvSpPr>
        <p:spPr>
          <a:xfrm>
            <a:off x="610877" y="1321590"/>
            <a:ext cx="106686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7.1.2.   O SISTEMA DE IDENTIFICAÇÃO TRADICIONAL  DAS PLANTAS MEDICINAIS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6"/>
          <p:cNvSpPr txBox="1"/>
          <p:nvPr/>
        </p:nvSpPr>
        <p:spPr>
          <a:xfrm>
            <a:off x="693146" y="2345259"/>
            <a:ext cx="5292017" cy="150630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A identificação tradicional requer uma sensibilidade aguçada, além de sucessivas observações anteriores. Todos esses estímulos são levados  em consideração no diagnóstico final da planta por parte do nativo.</a:t>
            </a:r>
            <a:endParaRPr b="0" i="0" sz="1600" u="none" cap="none" strike="noStrike">
              <a:solidFill>
                <a:srgbClr val="000000"/>
              </a:solidFill>
              <a:latin typeface="Helvetica Neue"/>
              <a:ea typeface="Helvetica Neue"/>
              <a:cs typeface="Helvetica Neue"/>
              <a:sym typeface="Helvetica Neue"/>
            </a:endParaRPr>
          </a:p>
        </p:txBody>
      </p:sp>
      <p:sp>
        <p:nvSpPr>
          <p:cNvPr id="401" name="Google Shape;401;p6"/>
          <p:cNvSpPr txBox="1"/>
          <p:nvPr/>
        </p:nvSpPr>
        <p:spPr>
          <a:xfrm>
            <a:off x="693152" y="1288815"/>
            <a:ext cx="106686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7.1.2.   O SISTEMA DE IDENTIFICAÇÃO </a:t>
            </a:r>
            <a:endParaRPr/>
          </a:p>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TRADICIONAL  DAS PLANTAS MEDICINAIS </a:t>
            </a:r>
            <a:endParaRPr b="0" i="0" sz="2000" u="none" cap="none" strike="noStrike">
              <a:solidFill>
                <a:srgbClr val="367D55"/>
              </a:solidFill>
              <a:latin typeface="Arial"/>
              <a:ea typeface="Arial"/>
              <a:cs typeface="Arial"/>
              <a:sym typeface="Arial"/>
            </a:endParaRPr>
          </a:p>
        </p:txBody>
      </p:sp>
      <p:pic>
        <p:nvPicPr>
          <p:cNvPr id="402" name="Google Shape;402;p6"/>
          <p:cNvPicPr preferRelativeResize="0"/>
          <p:nvPr/>
        </p:nvPicPr>
        <p:blipFill rotWithShape="1">
          <a:blip r:embed="rId4">
            <a:alphaModFix/>
          </a:blip>
          <a:srcRect b="0" l="0" r="0" t="0"/>
          <a:stretch/>
        </p:blipFill>
        <p:spPr>
          <a:xfrm>
            <a:off x="7311974" y="1135351"/>
            <a:ext cx="3547200" cy="4729625"/>
          </a:xfrm>
          <a:prstGeom prst="rect">
            <a:avLst/>
          </a:prstGeom>
          <a:noFill/>
          <a:ln>
            <a:noFill/>
          </a:ln>
        </p:spPr>
      </p:pic>
      <p:sp>
        <p:nvSpPr>
          <p:cNvPr id="403" name="Google Shape;403;p6"/>
          <p:cNvSpPr txBox="1"/>
          <p:nvPr/>
        </p:nvSpPr>
        <p:spPr>
          <a:xfrm>
            <a:off x="7311985" y="5864965"/>
            <a:ext cx="3217050"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andiroba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Silvana Nagai</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gdb267cfcf8_2_69"/>
          <p:cNvSpPr txBox="1"/>
          <p:nvPr/>
        </p:nvSpPr>
        <p:spPr>
          <a:xfrm>
            <a:off x="624727" y="1307479"/>
            <a:ext cx="4113528" cy="12095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8.  O SISTEMA DE IDENTIFICAÇÃO TRADICIONAL E CIENTÍFICO DAS PLANTAS MEDICINAIS </a:t>
            </a:r>
            <a:endParaRPr b="0" i="0" sz="2000" u="none" cap="none" strike="noStrike">
              <a:solidFill>
                <a:srgbClr val="367D55"/>
              </a:solidFill>
              <a:latin typeface="Arial"/>
              <a:ea typeface="Arial"/>
              <a:cs typeface="Arial"/>
              <a:sym typeface="Arial"/>
            </a:endParaRPr>
          </a:p>
        </p:txBody>
      </p:sp>
      <p:pic>
        <p:nvPicPr>
          <p:cNvPr id="410" name="Google Shape;410;gdb267cfcf8_2_69"/>
          <p:cNvPicPr preferRelativeResize="0"/>
          <p:nvPr/>
        </p:nvPicPr>
        <p:blipFill rotWithShape="1">
          <a:blip r:embed="rId4">
            <a:alphaModFix/>
          </a:blip>
          <a:srcRect b="0" l="0" r="0" t="0"/>
          <a:stretch/>
        </p:blipFill>
        <p:spPr>
          <a:xfrm>
            <a:off x="4558145" y="1151007"/>
            <a:ext cx="6449133" cy="5689134"/>
          </a:xfrm>
          <a:prstGeom prst="rect">
            <a:avLst/>
          </a:prstGeom>
          <a:noFill/>
          <a:ln>
            <a:noFill/>
          </a:ln>
        </p:spPr>
      </p:pic>
      <p:pic>
        <p:nvPicPr>
          <p:cNvPr id="411" name="Google Shape;411;gdb267cfcf8_2_69"/>
          <p:cNvPicPr preferRelativeResize="0"/>
          <p:nvPr/>
        </p:nvPicPr>
        <p:blipFill rotWithShape="1">
          <a:blip r:embed="rId5">
            <a:alphaModFix/>
          </a:blip>
          <a:srcRect b="0" l="0" r="0" t="0"/>
          <a:stretch/>
        </p:blipFill>
        <p:spPr>
          <a:xfrm>
            <a:off x="10924281" y="5255243"/>
            <a:ext cx="519111" cy="519111"/>
          </a:xfrm>
          <a:prstGeom prst="rect">
            <a:avLst/>
          </a:prstGeom>
          <a:noFill/>
          <a:ln>
            <a:noFill/>
          </a:ln>
        </p:spPr>
      </p:pic>
      <p:pic>
        <p:nvPicPr>
          <p:cNvPr id="412" name="Google Shape;412;gdb267cfcf8_2_69"/>
          <p:cNvPicPr preferRelativeResize="0"/>
          <p:nvPr/>
        </p:nvPicPr>
        <p:blipFill rotWithShape="1">
          <a:blip r:embed="rId6">
            <a:alphaModFix/>
          </a:blip>
          <a:srcRect b="0" l="0" r="0" t="0"/>
          <a:stretch/>
        </p:blipFill>
        <p:spPr>
          <a:xfrm>
            <a:off x="10923397" y="5879496"/>
            <a:ext cx="519112" cy="5191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51"/>
          <p:cNvSpPr txBox="1"/>
          <p:nvPr/>
        </p:nvSpPr>
        <p:spPr>
          <a:xfrm>
            <a:off x="688800" y="1962007"/>
            <a:ext cx="7056900"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Ao longo da história, foram propostos vários sistemas de classificação das plantas, isto é, formas de situar as plantas em um sistema logicamente organizado. Atualmente, os sistemas mais utilizados pelos taxonomistas abrangem dois tipos de abordagem: uma abordagem mais moderna baseada em análises filogenéticas ou moleculares, porém pouco empregada especialmente pelos altos custos envolvidos; e outra, a abordagem clássica, baseada nos caracteres morfológicos (vegetativos e reprodutivos) e anatômicos (estruturas micro e macroscópicas) das plantas, mais usada tanto pelo fato de esses caracteres serem mais facilmente detectáveis e reconhecíveis, quanto pelo baixo custo.</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419" name="Google Shape;419;p51"/>
          <p:cNvSpPr txBox="1"/>
          <p:nvPr/>
        </p:nvSpPr>
        <p:spPr>
          <a:xfrm>
            <a:off x="617950" y="1301130"/>
            <a:ext cx="107421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67D55"/>
                </a:solidFill>
                <a:latin typeface="Helvetica Neue"/>
                <a:ea typeface="Helvetica Neue"/>
                <a:cs typeface="Helvetica Neue"/>
                <a:sym typeface="Helvetica Neue"/>
              </a:rPr>
              <a:t>9. SISTEMA DE CLASSIFICAÇÃO CIENTÍFICA DAS PLANTAS MEDICINAIS</a:t>
            </a:r>
            <a:endParaRPr b="0" i="0" sz="2000" u="none" cap="none" strike="noStrike">
              <a:solidFill>
                <a:srgbClr val="000000"/>
              </a:solidFill>
              <a:latin typeface="Arial"/>
              <a:ea typeface="Arial"/>
              <a:cs typeface="Arial"/>
              <a:sym typeface="Arial"/>
            </a:endParaRPr>
          </a:p>
        </p:txBody>
      </p:sp>
      <p:pic>
        <p:nvPicPr>
          <p:cNvPr id="420" name="Google Shape;420;p51"/>
          <p:cNvPicPr preferRelativeResize="0"/>
          <p:nvPr/>
        </p:nvPicPr>
        <p:blipFill rotWithShape="1">
          <a:blip r:embed="rId4">
            <a:alphaModFix/>
          </a:blip>
          <a:srcRect b="0" l="0" r="0" t="0"/>
          <a:stretch/>
        </p:blipFill>
        <p:spPr>
          <a:xfrm>
            <a:off x="8118075" y="1941801"/>
            <a:ext cx="3028050" cy="3880750"/>
          </a:xfrm>
          <a:prstGeom prst="rect">
            <a:avLst/>
          </a:prstGeom>
          <a:noFill/>
          <a:ln>
            <a:noFill/>
          </a:ln>
        </p:spPr>
      </p:pic>
      <p:sp>
        <p:nvSpPr>
          <p:cNvPr id="421" name="Google Shape;421;p51"/>
          <p:cNvSpPr txBox="1"/>
          <p:nvPr/>
        </p:nvSpPr>
        <p:spPr>
          <a:xfrm>
            <a:off x="8071675" y="583990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desenho botânico da calêndula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Futuro Sustentável</a:t>
            </a:r>
            <a:endParaRPr b="0" i="0" sz="1200" u="none" cap="none" strike="noStrike">
              <a:solidFill>
                <a:srgbClr val="000000"/>
              </a:solidFill>
              <a:latin typeface="Helvetica Neue"/>
              <a:ea typeface="Helvetica Neue"/>
              <a:cs typeface="Helvetica Neue"/>
              <a:sym typeface="Helvetica Neue"/>
            </a:endParaRPr>
          </a:p>
        </p:txBody>
      </p:sp>
      <p:pic>
        <p:nvPicPr>
          <p:cNvPr id="422" name="Google Shape;422;p51"/>
          <p:cNvPicPr preferRelativeResize="0"/>
          <p:nvPr/>
        </p:nvPicPr>
        <p:blipFill rotWithShape="1">
          <a:blip r:embed="rId5">
            <a:alphaModFix/>
          </a:blip>
          <a:srcRect b="0" l="0" r="0" t="0"/>
          <a:stretch/>
        </p:blipFill>
        <p:spPr>
          <a:xfrm>
            <a:off x="11216900" y="5277493"/>
            <a:ext cx="286300" cy="266767"/>
          </a:xfrm>
          <a:prstGeom prst="rect">
            <a:avLst/>
          </a:prstGeom>
          <a:noFill/>
          <a:ln>
            <a:noFill/>
          </a:ln>
        </p:spPr>
      </p:pic>
      <p:pic>
        <p:nvPicPr>
          <p:cNvPr id="423" name="Google Shape;423;p51"/>
          <p:cNvPicPr preferRelativeResize="0"/>
          <p:nvPr/>
        </p:nvPicPr>
        <p:blipFill rotWithShape="1">
          <a:blip r:embed="rId6">
            <a:alphaModFix/>
          </a:blip>
          <a:srcRect b="0" l="0" r="0" t="0"/>
          <a:stretch/>
        </p:blipFill>
        <p:spPr>
          <a:xfrm>
            <a:off x="11229461" y="5609335"/>
            <a:ext cx="261183" cy="2428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52"/>
          <p:cNvSpPr txBox="1"/>
          <p:nvPr/>
        </p:nvSpPr>
        <p:spPr>
          <a:xfrm>
            <a:off x="617950" y="1887575"/>
            <a:ext cx="6725700" cy="378561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A classificação científica de uma planta e o seu depósito de amostras em um herbário são etapas fundamentais para a confiabilidade dos estudos, bem como para a certeza de que não se está usando a planta errada.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Há procedimentos simples e básicos para identificar uma planta e torná-la testemunha da flora local. Alguns desses procedimentos, habitualmente seguidos pelos botânicos, devem ser observados, como coleta de amostras da planta, herborização, identificação da espécie e confecção de exsicatas com o material botânico, ou seja:</a:t>
            </a:r>
            <a:endParaRPr b="0" i="0" sz="1600" u="none" cap="none" strike="noStrike">
              <a:solidFill>
                <a:srgbClr val="000000"/>
              </a:solidFill>
              <a:latin typeface="Helvetica Neue"/>
              <a:ea typeface="Helvetica Neue"/>
              <a:cs typeface="Helvetica Neue"/>
              <a:sym typeface="Helvetica Neue"/>
            </a:endParaRPr>
          </a:p>
        </p:txBody>
      </p:sp>
      <p:pic>
        <p:nvPicPr>
          <p:cNvPr id="430" name="Google Shape;430;p52"/>
          <p:cNvPicPr preferRelativeResize="0"/>
          <p:nvPr/>
        </p:nvPicPr>
        <p:blipFill rotWithShape="1">
          <a:blip r:embed="rId4">
            <a:alphaModFix/>
          </a:blip>
          <a:srcRect b="0" l="0" r="0" t="0"/>
          <a:stretch/>
        </p:blipFill>
        <p:spPr>
          <a:xfrm>
            <a:off x="7806750" y="2021350"/>
            <a:ext cx="2957299" cy="3943050"/>
          </a:xfrm>
          <a:prstGeom prst="rect">
            <a:avLst/>
          </a:prstGeom>
          <a:noFill/>
          <a:ln>
            <a:noFill/>
          </a:ln>
        </p:spPr>
      </p:pic>
      <p:sp>
        <p:nvSpPr>
          <p:cNvPr id="431" name="Google Shape;431;p52"/>
          <p:cNvSpPr txBox="1"/>
          <p:nvPr/>
        </p:nvSpPr>
        <p:spPr>
          <a:xfrm>
            <a:off x="7232725" y="5954525"/>
            <a:ext cx="4282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Exsicata da </a:t>
            </a:r>
            <a:r>
              <a:rPr b="0" i="1" lang="pt-BR" sz="1200" u="none" cap="none" strike="noStrike">
                <a:solidFill>
                  <a:schemeClr val="dk1"/>
                </a:solidFill>
                <a:latin typeface="Helvetica Neue"/>
                <a:ea typeface="Helvetica Neue"/>
                <a:cs typeface="Helvetica Neue"/>
                <a:sym typeface="Helvetica Neue"/>
              </a:rPr>
              <a:t>Matricaria chamomilla</a:t>
            </a:r>
            <a:r>
              <a:rPr b="0" i="0" lang="pt-BR" sz="1200" u="none" cap="none" strike="noStrike">
                <a:solidFill>
                  <a:schemeClr val="dk1"/>
                </a:solidFill>
                <a:latin typeface="Helvetica Neue"/>
                <a:ea typeface="Helvetica Neue"/>
                <a:cs typeface="Helvetica Neue"/>
                <a:sym typeface="Helvetica Neue"/>
              </a:rPr>
              <a:t> L.</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Herbário Virtual Reflora/HUCP- Pontifícia Universidade Católica do Paraná</a:t>
            </a:r>
            <a:endParaRPr b="0" i="0" sz="1200" u="none" cap="none" strike="noStrike">
              <a:solidFill>
                <a:schemeClr val="dk1"/>
              </a:solidFill>
              <a:latin typeface="Helvetica Neue"/>
              <a:ea typeface="Helvetica Neue"/>
              <a:cs typeface="Helvetica Neue"/>
              <a:sym typeface="Helvetica Neue"/>
            </a:endParaRPr>
          </a:p>
        </p:txBody>
      </p:sp>
      <p:sp>
        <p:nvSpPr>
          <p:cNvPr id="432" name="Google Shape;432;p52"/>
          <p:cNvSpPr txBox="1"/>
          <p:nvPr/>
        </p:nvSpPr>
        <p:spPr>
          <a:xfrm>
            <a:off x="617950" y="1301130"/>
            <a:ext cx="107421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67D55"/>
                </a:solidFill>
                <a:latin typeface="Helvetica Neue"/>
                <a:ea typeface="Helvetica Neue"/>
                <a:cs typeface="Helvetica Neue"/>
                <a:sym typeface="Helvetica Neue"/>
              </a:rPr>
              <a:t>9. SISTEMA DE CLASSIFICAÇÃO CIENTÍFICA DAS PLANTAS MEDICINAIS</a:t>
            </a:r>
            <a:endParaRPr b="0" i="0" sz="2000" u="none" cap="none" strike="noStrike">
              <a:solidFill>
                <a:srgbClr val="000000"/>
              </a:solidFill>
              <a:latin typeface="Arial"/>
              <a:ea typeface="Arial"/>
              <a:cs typeface="Arial"/>
              <a:sym typeface="Arial"/>
            </a:endParaRPr>
          </a:p>
        </p:txBody>
      </p:sp>
      <p:pic>
        <p:nvPicPr>
          <p:cNvPr id="433" name="Google Shape;433;p52"/>
          <p:cNvPicPr preferRelativeResize="0"/>
          <p:nvPr/>
        </p:nvPicPr>
        <p:blipFill rotWithShape="1">
          <a:blip r:embed="rId5">
            <a:alphaModFix/>
          </a:blip>
          <a:srcRect b="0" l="0" r="0" t="0"/>
          <a:stretch/>
        </p:blipFill>
        <p:spPr>
          <a:xfrm>
            <a:off x="10841822" y="4817216"/>
            <a:ext cx="519111" cy="519111"/>
          </a:xfrm>
          <a:prstGeom prst="rect">
            <a:avLst/>
          </a:prstGeom>
          <a:noFill/>
          <a:ln>
            <a:noFill/>
          </a:ln>
        </p:spPr>
      </p:pic>
      <p:pic>
        <p:nvPicPr>
          <p:cNvPr id="434" name="Google Shape;434;p52"/>
          <p:cNvPicPr preferRelativeResize="0"/>
          <p:nvPr/>
        </p:nvPicPr>
        <p:blipFill rotWithShape="1">
          <a:blip r:embed="rId6">
            <a:alphaModFix/>
          </a:blip>
          <a:srcRect b="0" l="0" r="0" t="0"/>
          <a:stretch/>
        </p:blipFill>
        <p:spPr>
          <a:xfrm>
            <a:off x="10840938" y="5441469"/>
            <a:ext cx="519112" cy="519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pic>
        <p:nvPicPr>
          <p:cNvPr id="440" name="Google Shape;440;gdb267cfcf8_2_91"/>
          <p:cNvPicPr preferRelativeResize="0"/>
          <p:nvPr/>
        </p:nvPicPr>
        <p:blipFill rotWithShape="1">
          <a:blip r:embed="rId4">
            <a:alphaModFix/>
          </a:blip>
          <a:srcRect b="0" l="0" r="0" t="0"/>
          <a:stretch/>
        </p:blipFill>
        <p:spPr>
          <a:xfrm>
            <a:off x="242119" y="1608696"/>
            <a:ext cx="11867129" cy="4542722"/>
          </a:xfrm>
          <a:prstGeom prst="rect">
            <a:avLst/>
          </a:prstGeom>
          <a:noFill/>
          <a:ln>
            <a:noFill/>
          </a:ln>
        </p:spPr>
      </p:pic>
      <p:sp>
        <p:nvSpPr>
          <p:cNvPr id="441" name="Google Shape;441;gdb267cfcf8_2_91"/>
          <p:cNvSpPr txBox="1"/>
          <p:nvPr/>
        </p:nvSpPr>
        <p:spPr>
          <a:xfrm>
            <a:off x="617950" y="1301130"/>
            <a:ext cx="107421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67D55"/>
                </a:solidFill>
                <a:latin typeface="Helvetica Neue"/>
                <a:ea typeface="Helvetica Neue"/>
                <a:cs typeface="Helvetica Neue"/>
                <a:sym typeface="Helvetica Neue"/>
              </a:rPr>
              <a:t>9. SISTEMA DE CLASSIFICAÇÃO CIENTÍFICA DAS PLANTAS MEDICINAIS</a:t>
            </a:r>
            <a:endParaRPr b="0" i="0" sz="2000" u="none" cap="none" strike="noStrike">
              <a:solidFill>
                <a:srgbClr val="000000"/>
              </a:solidFill>
              <a:latin typeface="Arial"/>
              <a:ea typeface="Arial"/>
              <a:cs typeface="Arial"/>
              <a:sym typeface="Arial"/>
            </a:endParaRPr>
          </a:p>
        </p:txBody>
      </p:sp>
      <p:pic>
        <p:nvPicPr>
          <p:cNvPr id="442" name="Google Shape;442;gdb267cfcf8_2_91"/>
          <p:cNvPicPr preferRelativeResize="0"/>
          <p:nvPr/>
        </p:nvPicPr>
        <p:blipFill rotWithShape="1">
          <a:blip r:embed="rId5">
            <a:alphaModFix/>
          </a:blip>
          <a:srcRect b="0" l="0" r="0" t="0"/>
          <a:stretch/>
        </p:blipFill>
        <p:spPr>
          <a:xfrm>
            <a:off x="10299812" y="4627646"/>
            <a:ext cx="519111" cy="519111"/>
          </a:xfrm>
          <a:prstGeom prst="rect">
            <a:avLst/>
          </a:prstGeom>
          <a:noFill/>
          <a:ln>
            <a:noFill/>
          </a:ln>
        </p:spPr>
      </p:pic>
      <p:pic>
        <p:nvPicPr>
          <p:cNvPr id="443" name="Google Shape;443;gdb267cfcf8_2_91"/>
          <p:cNvPicPr preferRelativeResize="0"/>
          <p:nvPr/>
        </p:nvPicPr>
        <p:blipFill rotWithShape="1">
          <a:blip r:embed="rId6">
            <a:alphaModFix/>
          </a:blip>
          <a:srcRect b="0" l="0" r="0" t="0"/>
          <a:stretch/>
        </p:blipFill>
        <p:spPr>
          <a:xfrm>
            <a:off x="10945699" y="4627645"/>
            <a:ext cx="519112" cy="519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448" name="Shape 448"/>
        <p:cNvGrpSpPr/>
        <p:nvPr/>
      </p:nvGrpSpPr>
      <p:grpSpPr>
        <a:xfrm>
          <a:off x="0" y="0"/>
          <a:ext cx="0" cy="0"/>
          <a:chOff x="0" y="0"/>
          <a:chExt cx="0" cy="0"/>
        </a:xfrm>
      </p:grpSpPr>
      <p:sp>
        <p:nvSpPr>
          <p:cNvPr id="449" name="Google Shape;449;p53"/>
          <p:cNvSpPr txBox="1"/>
          <p:nvPr/>
        </p:nvSpPr>
        <p:spPr>
          <a:xfrm>
            <a:off x="655700" y="1336350"/>
            <a:ext cx="10762500" cy="52629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000000"/>
                </a:solidFill>
                <a:latin typeface="Helvetica Neue"/>
                <a:ea typeface="Helvetica Neue"/>
                <a:cs typeface="Helvetica Neue"/>
                <a:sym typeface="Helvetica Neue"/>
              </a:rPr>
              <a:t>Coleta Botânica </a:t>
            </a:r>
            <a:r>
              <a:rPr b="0" i="0" lang="pt-BR" sz="1600" u="none" cap="none" strike="noStrike">
                <a:solidFill>
                  <a:srgbClr val="000000"/>
                </a:solidFill>
                <a:latin typeface="Helvetica Neue"/>
                <a:ea typeface="Helvetica Neue"/>
                <a:cs typeface="Helvetica Neue"/>
                <a:sym typeface="Helvetica Neue"/>
              </a:rPr>
              <a:t>- A coleta botânica deve consistir de material representativo do aspecto geral da planta e, preferencialmente, em estágio reprodutivo, ou seja, apresentar ramos vegetativos (caule e folhas) e férteis (inflorescências e flores e/ou infrutescências e frutos).</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000000"/>
                </a:solidFill>
                <a:latin typeface="Helvetica Neue"/>
                <a:ea typeface="Helvetica Neue"/>
                <a:cs typeface="Helvetica Neue"/>
                <a:sym typeface="Helvetica Neue"/>
              </a:rPr>
              <a:t>Herborização</a:t>
            </a:r>
            <a:r>
              <a:rPr b="0" i="0" lang="pt-BR" sz="1600" u="none" cap="none" strike="noStrike">
                <a:solidFill>
                  <a:srgbClr val="000000"/>
                </a:solidFill>
                <a:latin typeface="Helvetica Neue"/>
                <a:ea typeface="Helvetica Neue"/>
                <a:cs typeface="Helvetica Neue"/>
                <a:sym typeface="Helvetica Neue"/>
              </a:rPr>
              <a:t> -  As plantas devem estar sadias e bem desenvolvidas.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 No caso das plantas medicinais, as amostras devem coletar também a parte a ser utilizada da planta: casca ou raiz – retirar um pedaço ou pedaços menores; látex, óleos, resinas – se possível, coletar um pouco em pequenos frascos âmbar.</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chemeClr val="dk1"/>
              </a:buClr>
              <a:buSzPts val="1600"/>
              <a:buFont typeface="Arial"/>
              <a:buNone/>
            </a:pPr>
            <a:r>
              <a:rPr b="1" i="0" lang="pt-BR" sz="1600" u="none" cap="none" strike="noStrike">
                <a:solidFill>
                  <a:schemeClr val="dk1"/>
                </a:solidFill>
                <a:latin typeface="Helvetica Neue"/>
                <a:ea typeface="Helvetica Neue"/>
                <a:cs typeface="Helvetica Neue"/>
                <a:sym typeface="Helvetica Neue"/>
              </a:rPr>
              <a:t>Herbário </a:t>
            </a:r>
            <a:r>
              <a:rPr b="0" i="0" lang="pt-BR" sz="1600" u="none" cap="none" strike="noStrike">
                <a:solidFill>
                  <a:schemeClr val="dk1"/>
                </a:solidFill>
                <a:latin typeface="Helvetica Neue"/>
                <a:ea typeface="Helvetica Neue"/>
                <a:cs typeface="Helvetica Neue"/>
                <a:sym typeface="Helvetica Neue"/>
              </a:rPr>
              <a:t>- coleção científica de amostras vegetais desidratadas e prensadas (exsicatas), constituindo um verdadeiro banco de informações sobre a flora de uma região ou do planeta como um todo. Por meio dessa base de informações, podemos saber se uma planta recém-coletada já foi classificada, a que família e gênero pertencem, se é rara ou comum, onde e quando foi coletada.</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450" name="Google Shape;450;p53"/>
          <p:cNvSpPr txBox="1"/>
          <p:nvPr/>
        </p:nvSpPr>
        <p:spPr>
          <a:xfrm>
            <a:off x="7758550" y="307925"/>
            <a:ext cx="37878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Calibri"/>
                <a:ea typeface="Calibri"/>
                <a:cs typeface="Calibri"/>
                <a:sym typeface="Calibri"/>
              </a:rPr>
              <a:t>CONCEITOS PARA MOUSE OVER DO ESQUEMA ANTERIOR, FAZER CAIXAS COM OS CONCEITOS</a:t>
            </a:r>
            <a:endParaRPr b="0" i="0" sz="1400" u="none" cap="none" strike="noStrike">
              <a:solidFill>
                <a:srgbClr val="FF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gdaa8c07c5a_0_106"/>
          <p:cNvSpPr txBox="1"/>
          <p:nvPr/>
        </p:nvSpPr>
        <p:spPr>
          <a:xfrm>
            <a:off x="632012" y="1392792"/>
            <a:ext cx="11295600" cy="52629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000000"/>
                </a:solidFill>
                <a:latin typeface="Helvetica Neue"/>
                <a:ea typeface="Helvetica Neue"/>
                <a:cs typeface="Helvetica Neue"/>
                <a:sym typeface="Helvetica Neue"/>
              </a:rPr>
              <a:t>Exsicatas </a:t>
            </a:r>
            <a:r>
              <a:rPr b="0" i="0" lang="pt-BR" sz="1600" u="none" cap="none" strike="noStrike">
                <a:solidFill>
                  <a:srgbClr val="000000"/>
                </a:solidFill>
                <a:latin typeface="Helvetica Neue"/>
                <a:ea typeface="Helvetica Neue"/>
                <a:cs typeface="Helvetica Neue"/>
                <a:sym typeface="Helvetica Neue"/>
              </a:rPr>
              <a:t>- Após a coleta, o material deve ser desidratado e  as amostras analisadas pelo botânico para identificá-las. Esse especialista irá verificar e descrever as características da planta, vistas a olho nu e ao microscópio. Em seguida, usará chaves de identificação para classificá-las e identificá-las conforme o Código Internacional de Nomenclatura Botânica. As amostras desidratadas são afixadas em uma cartolina de tamanho padronizado (29 x 42 cm), costurando-as com linha bem fina, ou utilizando cola solúvel em água. Uma etiqueta contendo os dados, anotados em campo, das amostras botânicas coletadas, é colada no canto inferior direito da cartolina. No canto superior esquerdo, costuma-se afixar um envelope pequeno para guardar partes frágeis caídas (folhas, flores e frutos); e, no caso de plantas medicinais, a parte utilizada.</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000000"/>
                </a:solidFill>
                <a:latin typeface="Helvetica Neue"/>
                <a:ea typeface="Helvetica Neue"/>
                <a:cs typeface="Helvetica Neue"/>
                <a:sym typeface="Helvetica Neue"/>
              </a:rPr>
              <a:t>Identificação </a:t>
            </a:r>
            <a:r>
              <a:rPr b="0" i="0" lang="pt-BR" sz="1600" u="none" cap="none" strike="noStrike">
                <a:solidFill>
                  <a:srgbClr val="000000"/>
                </a:solidFill>
                <a:latin typeface="Helvetica Neue"/>
                <a:ea typeface="Helvetica Neue"/>
                <a:cs typeface="Helvetica Neue"/>
                <a:sym typeface="Helvetica Neue"/>
              </a:rPr>
              <a:t>- A Identificação para classificar e identificar a planta  deverá seguir o Código Internacional de Nomenclatura Botânica. </a:t>
            </a:r>
            <a:endParaRPr b="0" i="0" sz="1600" u="none" cap="none" strike="noStrike">
              <a:solidFill>
                <a:srgbClr val="000000"/>
              </a:solidFill>
              <a:latin typeface="Helvetica Neue"/>
              <a:ea typeface="Helvetica Neue"/>
              <a:cs typeface="Helvetica Neue"/>
              <a:sym typeface="Helvetica Neue"/>
            </a:endParaRPr>
          </a:p>
        </p:txBody>
      </p:sp>
      <p:sp>
        <p:nvSpPr>
          <p:cNvPr id="457" name="Google Shape;457;gdaa8c07c5a_0_106"/>
          <p:cNvSpPr txBox="1"/>
          <p:nvPr/>
        </p:nvSpPr>
        <p:spPr>
          <a:xfrm>
            <a:off x="7758550" y="307925"/>
            <a:ext cx="37878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Calibri"/>
                <a:ea typeface="Calibri"/>
                <a:cs typeface="Calibri"/>
                <a:sym typeface="Calibri"/>
              </a:rPr>
              <a:t>CONCEITOS PARA MOUSE OVER DO ESQUEMA ANTERIOR, FAZER CAIXAS COM OS CONCEITOS</a:t>
            </a:r>
            <a:endParaRPr b="0" i="0" sz="1400" u="none" cap="none" strike="noStrike">
              <a:solidFill>
                <a:srgbClr val="FF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54"/>
          <p:cNvSpPr/>
          <p:nvPr/>
        </p:nvSpPr>
        <p:spPr>
          <a:xfrm>
            <a:off x="510050" y="2680900"/>
            <a:ext cx="6722700" cy="2722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highlight>
                <a:srgbClr val="00FFFF"/>
              </a:highlight>
              <a:latin typeface="Helvetica Neue"/>
              <a:ea typeface="Helvetica Neue"/>
              <a:cs typeface="Helvetica Neue"/>
              <a:sym typeface="Helvetica Neue"/>
            </a:endParaRPr>
          </a:p>
        </p:txBody>
      </p:sp>
      <p:pic>
        <p:nvPicPr>
          <p:cNvPr id="464" name="Google Shape;464;p54"/>
          <p:cNvPicPr preferRelativeResize="0"/>
          <p:nvPr/>
        </p:nvPicPr>
        <p:blipFill rotWithShape="1">
          <a:blip r:embed="rId4">
            <a:alphaModFix/>
          </a:blip>
          <a:srcRect b="0" l="0" r="0" t="0"/>
          <a:stretch/>
        </p:blipFill>
        <p:spPr>
          <a:xfrm>
            <a:off x="7724976" y="1083052"/>
            <a:ext cx="3333675" cy="4444876"/>
          </a:xfrm>
          <a:prstGeom prst="rect">
            <a:avLst/>
          </a:prstGeom>
          <a:noFill/>
          <a:ln>
            <a:noFill/>
          </a:ln>
        </p:spPr>
      </p:pic>
      <p:sp>
        <p:nvSpPr>
          <p:cNvPr id="465" name="Google Shape;465;p54"/>
          <p:cNvSpPr txBox="1"/>
          <p:nvPr/>
        </p:nvSpPr>
        <p:spPr>
          <a:xfrm>
            <a:off x="7232750" y="5580452"/>
            <a:ext cx="4282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Exsicata da </a:t>
            </a:r>
            <a:r>
              <a:rPr b="0" i="1" lang="pt-BR" sz="1200" u="none" cap="none" strike="noStrike">
                <a:solidFill>
                  <a:schemeClr val="dk1"/>
                </a:solidFill>
                <a:latin typeface="Helvetica Neue"/>
                <a:ea typeface="Helvetica Neue"/>
                <a:cs typeface="Helvetica Neue"/>
                <a:sym typeface="Helvetica Neue"/>
              </a:rPr>
              <a:t>Aloe vera </a:t>
            </a:r>
            <a:r>
              <a:rPr b="0" i="0" lang="pt-BR" sz="1200" u="none" cap="none" strike="noStrike">
                <a:solidFill>
                  <a:schemeClr val="dk1"/>
                </a:solidFill>
                <a:latin typeface="Helvetica Neue"/>
                <a:ea typeface="Helvetica Neue"/>
                <a:cs typeface="Helvetica Neue"/>
                <a:sym typeface="Helvetica Neue"/>
              </a:rPr>
              <a:t>(L.) Burm. f.</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Herbário Virtual Reflora/VIES- Universidade Federal do Espírito Santo</a:t>
            </a:r>
            <a:endParaRPr b="0" i="0" sz="1200" u="none" cap="none" strike="noStrike">
              <a:solidFill>
                <a:schemeClr val="dk1"/>
              </a:solidFill>
              <a:latin typeface="Helvetica Neue"/>
              <a:ea typeface="Helvetica Neue"/>
              <a:cs typeface="Helvetica Neue"/>
              <a:sym typeface="Helvetica Neue"/>
            </a:endParaRPr>
          </a:p>
        </p:txBody>
      </p:sp>
      <p:sp>
        <p:nvSpPr>
          <p:cNvPr id="466" name="Google Shape;466;p54"/>
          <p:cNvSpPr/>
          <p:nvPr/>
        </p:nvSpPr>
        <p:spPr>
          <a:xfrm>
            <a:off x="617950" y="2311413"/>
            <a:ext cx="6420159" cy="1595569"/>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400" u="none" cap="none" strike="noStrike">
                <a:solidFill>
                  <a:srgbClr val="000000"/>
                </a:solidFill>
                <a:latin typeface="Arial"/>
                <a:ea typeface="Arial"/>
                <a:cs typeface="Arial"/>
                <a:sym typeface="Arial"/>
              </a:rPr>
              <a:t>\</a:t>
            </a:r>
            <a:r>
              <a:rPr b="0" i="0" lang="pt-BR" sz="1600" u="none" cap="none" strike="noStrike">
                <a:solidFill>
                  <a:schemeClr val="dk1"/>
                </a:solidFill>
                <a:latin typeface="Helvetica Neue"/>
                <a:ea typeface="Helvetica Neue"/>
                <a:cs typeface="Helvetica Neue"/>
                <a:sym typeface="Helvetica Neue"/>
              </a:rPr>
              <a:t>Sobre exsicatas e herbários, dados taxonômicos (classificação, nomes científicos e sinonímias), distribuição geográfica das plantas e nomes populares, veja a seguir as indicações de projetos de herbários no Brasil e pelo mundo afora.</a:t>
            </a:r>
            <a:endParaRPr b="0" i="0" sz="1600" u="none" cap="none" strike="noStrike">
              <a:solidFill>
                <a:schemeClr val="dk1"/>
              </a:solidFill>
              <a:highlight>
                <a:srgbClr val="00FFFF"/>
              </a:highlight>
              <a:latin typeface="Helvetica Neue"/>
              <a:ea typeface="Helvetica Neue"/>
              <a:cs typeface="Helvetica Neue"/>
              <a:sym typeface="Helvetica Neue"/>
            </a:endParaRPr>
          </a:p>
        </p:txBody>
      </p:sp>
      <p:sp>
        <p:nvSpPr>
          <p:cNvPr id="467" name="Google Shape;467;p54"/>
          <p:cNvSpPr txBox="1"/>
          <p:nvPr/>
        </p:nvSpPr>
        <p:spPr>
          <a:xfrm>
            <a:off x="617950" y="1301130"/>
            <a:ext cx="5727432" cy="80018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67D55"/>
                </a:solidFill>
                <a:latin typeface="Helvetica Neue"/>
                <a:ea typeface="Helvetica Neue"/>
                <a:cs typeface="Helvetica Neue"/>
                <a:sym typeface="Helvetica Neue"/>
              </a:rPr>
              <a:t>9. SISTEMA DE CLASSIFICAÇÃO CIENTÍFICA </a:t>
            </a:r>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67D55"/>
                </a:solidFill>
                <a:latin typeface="Helvetica Neue"/>
                <a:ea typeface="Helvetica Neue"/>
                <a:cs typeface="Helvetica Neue"/>
                <a:sym typeface="Helvetica Neue"/>
              </a:rPr>
              <a:t>DAS PLANTAS MEDICINAIS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grpSp>
        <p:nvGrpSpPr>
          <p:cNvPr id="473" name="Google Shape;473;gdb267cfcf8_2_116"/>
          <p:cNvGrpSpPr/>
          <p:nvPr/>
        </p:nvGrpSpPr>
        <p:grpSpPr>
          <a:xfrm>
            <a:off x="2883384" y="2343465"/>
            <a:ext cx="8671308" cy="3292678"/>
            <a:chOff x="548204" y="2625048"/>
            <a:chExt cx="10830979" cy="3748043"/>
          </a:xfrm>
        </p:grpSpPr>
        <p:pic>
          <p:nvPicPr>
            <p:cNvPr id="474" name="Google Shape;474;gdb267cfcf8_2_116"/>
            <p:cNvPicPr preferRelativeResize="0"/>
            <p:nvPr/>
          </p:nvPicPr>
          <p:blipFill rotWithShape="1">
            <a:blip r:embed="rId4">
              <a:alphaModFix/>
            </a:blip>
            <a:srcRect b="0" l="0" r="0" t="0"/>
            <a:stretch/>
          </p:blipFill>
          <p:spPr>
            <a:xfrm flipH="1">
              <a:off x="548204" y="2625048"/>
              <a:ext cx="4430178" cy="3748043"/>
            </a:xfrm>
            <a:prstGeom prst="rect">
              <a:avLst/>
            </a:prstGeom>
            <a:noFill/>
            <a:ln>
              <a:noFill/>
            </a:ln>
          </p:spPr>
        </p:pic>
        <p:pic>
          <p:nvPicPr>
            <p:cNvPr id="475" name="Google Shape;475;gdb267cfcf8_2_116"/>
            <p:cNvPicPr preferRelativeResize="0"/>
            <p:nvPr/>
          </p:nvPicPr>
          <p:blipFill rotWithShape="1">
            <a:blip r:embed="rId4">
              <a:alphaModFix/>
            </a:blip>
            <a:srcRect b="0" l="0" r="0" t="0"/>
            <a:stretch/>
          </p:blipFill>
          <p:spPr>
            <a:xfrm flipH="1">
              <a:off x="3914859" y="2625048"/>
              <a:ext cx="4430178" cy="3748043"/>
            </a:xfrm>
            <a:prstGeom prst="rect">
              <a:avLst/>
            </a:prstGeom>
            <a:noFill/>
            <a:ln>
              <a:noFill/>
            </a:ln>
          </p:spPr>
        </p:pic>
        <p:pic>
          <p:nvPicPr>
            <p:cNvPr id="476" name="Google Shape;476;gdb267cfcf8_2_116"/>
            <p:cNvPicPr preferRelativeResize="0"/>
            <p:nvPr/>
          </p:nvPicPr>
          <p:blipFill rotWithShape="1">
            <a:blip r:embed="rId4">
              <a:alphaModFix/>
            </a:blip>
            <a:srcRect b="0" l="0" r="0" t="0"/>
            <a:stretch/>
          </p:blipFill>
          <p:spPr>
            <a:xfrm flipH="1">
              <a:off x="6949005" y="2625048"/>
              <a:ext cx="4430178" cy="3748043"/>
            </a:xfrm>
            <a:prstGeom prst="rect">
              <a:avLst/>
            </a:prstGeom>
            <a:noFill/>
            <a:ln>
              <a:noFill/>
            </a:ln>
          </p:spPr>
        </p:pic>
      </p:grpSp>
      <p:grpSp>
        <p:nvGrpSpPr>
          <p:cNvPr id="477" name="Google Shape;477;gdb267cfcf8_2_116"/>
          <p:cNvGrpSpPr/>
          <p:nvPr/>
        </p:nvGrpSpPr>
        <p:grpSpPr>
          <a:xfrm>
            <a:off x="680511" y="3216302"/>
            <a:ext cx="8671308" cy="3292678"/>
            <a:chOff x="548204" y="2625048"/>
            <a:chExt cx="10830979" cy="3748043"/>
          </a:xfrm>
        </p:grpSpPr>
        <p:pic>
          <p:nvPicPr>
            <p:cNvPr id="478" name="Google Shape;478;gdb267cfcf8_2_116"/>
            <p:cNvPicPr preferRelativeResize="0"/>
            <p:nvPr/>
          </p:nvPicPr>
          <p:blipFill rotWithShape="1">
            <a:blip r:embed="rId4">
              <a:alphaModFix/>
            </a:blip>
            <a:srcRect b="0" l="0" r="0" t="0"/>
            <a:stretch/>
          </p:blipFill>
          <p:spPr>
            <a:xfrm flipH="1">
              <a:off x="548204" y="2625048"/>
              <a:ext cx="4430178" cy="3748043"/>
            </a:xfrm>
            <a:prstGeom prst="rect">
              <a:avLst/>
            </a:prstGeom>
            <a:noFill/>
            <a:ln>
              <a:noFill/>
            </a:ln>
          </p:spPr>
        </p:pic>
        <p:pic>
          <p:nvPicPr>
            <p:cNvPr id="479" name="Google Shape;479;gdb267cfcf8_2_116"/>
            <p:cNvPicPr preferRelativeResize="0"/>
            <p:nvPr/>
          </p:nvPicPr>
          <p:blipFill rotWithShape="1">
            <a:blip r:embed="rId4">
              <a:alphaModFix/>
            </a:blip>
            <a:srcRect b="0" l="0" r="0" t="0"/>
            <a:stretch/>
          </p:blipFill>
          <p:spPr>
            <a:xfrm flipH="1">
              <a:off x="3914859" y="2625048"/>
              <a:ext cx="4430178" cy="3748043"/>
            </a:xfrm>
            <a:prstGeom prst="rect">
              <a:avLst/>
            </a:prstGeom>
            <a:noFill/>
            <a:ln>
              <a:noFill/>
            </a:ln>
          </p:spPr>
        </p:pic>
        <p:pic>
          <p:nvPicPr>
            <p:cNvPr id="480" name="Google Shape;480;gdb267cfcf8_2_116"/>
            <p:cNvPicPr preferRelativeResize="0"/>
            <p:nvPr/>
          </p:nvPicPr>
          <p:blipFill rotWithShape="1">
            <a:blip r:embed="rId4">
              <a:alphaModFix/>
            </a:blip>
            <a:srcRect b="0" l="0" r="0" t="0"/>
            <a:stretch/>
          </p:blipFill>
          <p:spPr>
            <a:xfrm flipH="1">
              <a:off x="6949005" y="2625048"/>
              <a:ext cx="4430178" cy="3748043"/>
            </a:xfrm>
            <a:prstGeom prst="rect">
              <a:avLst/>
            </a:prstGeom>
            <a:noFill/>
            <a:ln>
              <a:noFill/>
            </a:ln>
          </p:spPr>
        </p:pic>
      </p:grpSp>
      <p:grpSp>
        <p:nvGrpSpPr>
          <p:cNvPr id="481" name="Google Shape;481;gdb267cfcf8_2_116"/>
          <p:cNvGrpSpPr/>
          <p:nvPr/>
        </p:nvGrpSpPr>
        <p:grpSpPr>
          <a:xfrm>
            <a:off x="2883384" y="3216302"/>
            <a:ext cx="8671308" cy="3292678"/>
            <a:chOff x="548204" y="2625048"/>
            <a:chExt cx="10830979" cy="3748043"/>
          </a:xfrm>
        </p:grpSpPr>
        <p:pic>
          <p:nvPicPr>
            <p:cNvPr id="482" name="Google Shape;482;gdb267cfcf8_2_116"/>
            <p:cNvPicPr preferRelativeResize="0"/>
            <p:nvPr/>
          </p:nvPicPr>
          <p:blipFill rotWithShape="1">
            <a:blip r:embed="rId4">
              <a:alphaModFix/>
            </a:blip>
            <a:srcRect b="0" l="0" r="0" t="0"/>
            <a:stretch/>
          </p:blipFill>
          <p:spPr>
            <a:xfrm flipH="1">
              <a:off x="548204" y="2625048"/>
              <a:ext cx="4430178" cy="3748043"/>
            </a:xfrm>
            <a:prstGeom prst="rect">
              <a:avLst/>
            </a:prstGeom>
            <a:noFill/>
            <a:ln>
              <a:noFill/>
            </a:ln>
          </p:spPr>
        </p:pic>
        <p:pic>
          <p:nvPicPr>
            <p:cNvPr id="483" name="Google Shape;483;gdb267cfcf8_2_116"/>
            <p:cNvPicPr preferRelativeResize="0"/>
            <p:nvPr/>
          </p:nvPicPr>
          <p:blipFill rotWithShape="1">
            <a:blip r:embed="rId4">
              <a:alphaModFix/>
            </a:blip>
            <a:srcRect b="0" l="0" r="0" t="0"/>
            <a:stretch/>
          </p:blipFill>
          <p:spPr>
            <a:xfrm flipH="1">
              <a:off x="3914859" y="2625048"/>
              <a:ext cx="4430178" cy="3748043"/>
            </a:xfrm>
            <a:prstGeom prst="rect">
              <a:avLst/>
            </a:prstGeom>
            <a:noFill/>
            <a:ln>
              <a:noFill/>
            </a:ln>
          </p:spPr>
        </p:pic>
        <p:pic>
          <p:nvPicPr>
            <p:cNvPr id="484" name="Google Shape;484;gdb267cfcf8_2_116"/>
            <p:cNvPicPr preferRelativeResize="0"/>
            <p:nvPr/>
          </p:nvPicPr>
          <p:blipFill rotWithShape="1">
            <a:blip r:embed="rId4">
              <a:alphaModFix/>
            </a:blip>
            <a:srcRect b="0" l="0" r="0" t="0"/>
            <a:stretch/>
          </p:blipFill>
          <p:spPr>
            <a:xfrm flipH="1">
              <a:off x="6949005" y="2625048"/>
              <a:ext cx="4430178" cy="3748043"/>
            </a:xfrm>
            <a:prstGeom prst="rect">
              <a:avLst/>
            </a:prstGeom>
            <a:noFill/>
            <a:ln>
              <a:noFill/>
            </a:ln>
          </p:spPr>
        </p:pic>
      </p:grpSp>
      <p:grpSp>
        <p:nvGrpSpPr>
          <p:cNvPr id="485" name="Google Shape;485;gdb267cfcf8_2_116"/>
          <p:cNvGrpSpPr/>
          <p:nvPr/>
        </p:nvGrpSpPr>
        <p:grpSpPr>
          <a:xfrm>
            <a:off x="680511" y="2343465"/>
            <a:ext cx="8671308" cy="3292678"/>
            <a:chOff x="548204" y="2625048"/>
            <a:chExt cx="10830979" cy="3748043"/>
          </a:xfrm>
        </p:grpSpPr>
        <p:pic>
          <p:nvPicPr>
            <p:cNvPr id="486" name="Google Shape;486;gdb267cfcf8_2_116"/>
            <p:cNvPicPr preferRelativeResize="0"/>
            <p:nvPr/>
          </p:nvPicPr>
          <p:blipFill rotWithShape="1">
            <a:blip r:embed="rId4">
              <a:alphaModFix/>
            </a:blip>
            <a:srcRect b="0" l="0" r="0" t="0"/>
            <a:stretch/>
          </p:blipFill>
          <p:spPr>
            <a:xfrm flipH="1">
              <a:off x="548204" y="2625048"/>
              <a:ext cx="4430178" cy="3748043"/>
            </a:xfrm>
            <a:prstGeom prst="rect">
              <a:avLst/>
            </a:prstGeom>
            <a:noFill/>
            <a:ln>
              <a:noFill/>
            </a:ln>
          </p:spPr>
        </p:pic>
        <p:pic>
          <p:nvPicPr>
            <p:cNvPr id="487" name="Google Shape;487;gdb267cfcf8_2_116"/>
            <p:cNvPicPr preferRelativeResize="0"/>
            <p:nvPr/>
          </p:nvPicPr>
          <p:blipFill rotWithShape="1">
            <a:blip r:embed="rId4">
              <a:alphaModFix/>
            </a:blip>
            <a:srcRect b="0" l="0" r="0" t="0"/>
            <a:stretch/>
          </p:blipFill>
          <p:spPr>
            <a:xfrm flipH="1">
              <a:off x="3914859" y="2625048"/>
              <a:ext cx="4430178" cy="3748043"/>
            </a:xfrm>
            <a:prstGeom prst="rect">
              <a:avLst/>
            </a:prstGeom>
            <a:noFill/>
            <a:ln>
              <a:noFill/>
            </a:ln>
          </p:spPr>
        </p:pic>
        <p:pic>
          <p:nvPicPr>
            <p:cNvPr id="488" name="Google Shape;488;gdb267cfcf8_2_116"/>
            <p:cNvPicPr preferRelativeResize="0"/>
            <p:nvPr/>
          </p:nvPicPr>
          <p:blipFill rotWithShape="1">
            <a:blip r:embed="rId4">
              <a:alphaModFix/>
            </a:blip>
            <a:srcRect b="0" l="0" r="0" t="0"/>
            <a:stretch/>
          </p:blipFill>
          <p:spPr>
            <a:xfrm flipH="1">
              <a:off x="6949005" y="2625048"/>
              <a:ext cx="4430178" cy="3748043"/>
            </a:xfrm>
            <a:prstGeom prst="rect">
              <a:avLst/>
            </a:prstGeom>
            <a:noFill/>
            <a:ln>
              <a:noFill/>
            </a:ln>
          </p:spPr>
        </p:pic>
      </p:grpSp>
      <p:sp>
        <p:nvSpPr>
          <p:cNvPr id="489" name="Google Shape;489;gdb267cfcf8_2_116"/>
          <p:cNvSpPr txBox="1"/>
          <p:nvPr/>
        </p:nvSpPr>
        <p:spPr>
          <a:xfrm>
            <a:off x="999946" y="2507051"/>
            <a:ext cx="10192107" cy="29991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chemeClr val="lt1"/>
              </a:buClr>
              <a:buSzPts val="1600"/>
              <a:buFont typeface="Arial"/>
              <a:buChar char="•"/>
            </a:pPr>
            <a:r>
              <a:rPr b="1" i="0" lang="pt-BR" sz="1600" u="none" cap="none" strike="noStrike">
                <a:solidFill>
                  <a:schemeClr val="lt1"/>
                </a:solidFill>
                <a:latin typeface="Helvetica Neue"/>
                <a:ea typeface="Helvetica Neue"/>
                <a:cs typeface="Helvetica Neue"/>
                <a:sym typeface="Helvetica Neue"/>
              </a:rPr>
              <a:t>Projeto Reflora: http://reflora.jbrj.gov.br/reflora/PrincipalUC/PrincipalUC.do</a:t>
            </a:r>
            <a:endParaRPr b="1" i="0" sz="1600" u="none" cap="none" strike="noStrike">
              <a:solidFill>
                <a:schemeClr val="lt1"/>
              </a:solidFill>
              <a:latin typeface="Helvetica Neue"/>
              <a:ea typeface="Helvetica Neue"/>
              <a:cs typeface="Helvetica Neue"/>
              <a:sym typeface="Helvetica Neue"/>
            </a:endParaRPr>
          </a:p>
          <a:p>
            <a:pPr indent="-285750" lvl="0" marL="285750" marR="0" rtl="0" algn="l">
              <a:lnSpc>
                <a:spcPct val="150000"/>
              </a:lnSpc>
              <a:spcBef>
                <a:spcPts val="0"/>
              </a:spcBef>
              <a:spcAft>
                <a:spcPts val="0"/>
              </a:spcAft>
              <a:buClr>
                <a:schemeClr val="lt1"/>
              </a:buClr>
              <a:buSzPts val="1600"/>
              <a:buFont typeface="Arial"/>
              <a:buChar char="•"/>
            </a:pPr>
            <a:r>
              <a:rPr b="1" i="0" lang="pt-BR" sz="1600" u="none" cap="none" strike="noStrike">
                <a:solidFill>
                  <a:schemeClr val="lt1"/>
                </a:solidFill>
                <a:latin typeface="Helvetica Neue"/>
                <a:ea typeface="Helvetica Neue"/>
                <a:cs typeface="Helvetica Neue"/>
                <a:sym typeface="Helvetica Neue"/>
              </a:rPr>
              <a:t>INCT Herbário Virtual da Flora e dos Fungos: http://inct.florabrasil.net/</a:t>
            </a:r>
            <a:endParaRPr b="1" i="0" sz="1600" u="none" cap="none" strike="noStrike">
              <a:solidFill>
                <a:schemeClr val="lt1"/>
              </a:solidFill>
              <a:latin typeface="Helvetica Neue"/>
              <a:ea typeface="Helvetica Neue"/>
              <a:cs typeface="Helvetica Neue"/>
              <a:sym typeface="Helvetica Neue"/>
            </a:endParaRPr>
          </a:p>
          <a:p>
            <a:pPr indent="-285750" lvl="0" marL="285750" marR="0" rtl="0" algn="l">
              <a:lnSpc>
                <a:spcPct val="150000"/>
              </a:lnSpc>
              <a:spcBef>
                <a:spcPts val="0"/>
              </a:spcBef>
              <a:spcAft>
                <a:spcPts val="0"/>
              </a:spcAft>
              <a:buClr>
                <a:schemeClr val="lt1"/>
              </a:buClr>
              <a:buSzPts val="1600"/>
              <a:buFont typeface="Arial"/>
              <a:buChar char="•"/>
            </a:pPr>
            <a:r>
              <a:rPr b="1" i="0" lang="pt-BR" sz="1600" u="none" cap="none" strike="noStrike">
                <a:solidFill>
                  <a:schemeClr val="lt1"/>
                </a:solidFill>
                <a:latin typeface="Helvetica Neue"/>
                <a:ea typeface="Helvetica Neue"/>
                <a:cs typeface="Helvetica Neue"/>
                <a:sym typeface="Helvetica Neue"/>
              </a:rPr>
              <a:t>Lista de espécies da Flora do Brasil: http://floradobrasil.jbrj.gov.br/ </a:t>
            </a:r>
            <a:endParaRPr b="1" i="0" sz="1600" u="none" cap="none" strike="noStrike">
              <a:solidFill>
                <a:schemeClr val="lt1"/>
              </a:solidFill>
              <a:latin typeface="Helvetica Neue"/>
              <a:ea typeface="Helvetica Neue"/>
              <a:cs typeface="Helvetica Neue"/>
              <a:sym typeface="Helvetica Neue"/>
            </a:endParaRPr>
          </a:p>
          <a:p>
            <a:pPr indent="-285750" lvl="0" marL="285750" marR="0" rtl="0" algn="l">
              <a:lnSpc>
                <a:spcPct val="150000"/>
              </a:lnSpc>
              <a:spcBef>
                <a:spcPts val="0"/>
              </a:spcBef>
              <a:spcAft>
                <a:spcPts val="0"/>
              </a:spcAft>
              <a:buClr>
                <a:schemeClr val="lt1"/>
              </a:buClr>
              <a:buSzPts val="1600"/>
              <a:buFont typeface="Arial"/>
              <a:buChar char="•"/>
            </a:pPr>
            <a:r>
              <a:rPr b="1" i="0" lang="pt-BR" sz="1600" u="none" cap="none" strike="noStrike">
                <a:solidFill>
                  <a:schemeClr val="lt1"/>
                </a:solidFill>
                <a:latin typeface="Helvetica Neue"/>
                <a:ea typeface="Helvetica Neue"/>
                <a:cs typeface="Helvetica Neue"/>
                <a:sym typeface="Helvetica Neue"/>
              </a:rPr>
              <a:t>Flora Brasiliensis: http://florabrasiliensis.cria.org.br/index</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600"/>
              <a:buFont typeface="Arial"/>
              <a:buChar char="•"/>
            </a:pPr>
            <a:r>
              <a:rPr b="1" i="0" lang="pt-BR" sz="1600" u="none" cap="none" strike="noStrike">
                <a:solidFill>
                  <a:schemeClr val="lt1"/>
                </a:solidFill>
                <a:latin typeface="Helvetica Neue"/>
                <a:ea typeface="Helvetica Neue"/>
                <a:cs typeface="Helvetica Neue"/>
                <a:sym typeface="Helvetica Neue"/>
              </a:rPr>
              <a:t>MPNS - Medicinal PlantNames Services: http://mpns.kew.org/mpns-portal/</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600"/>
              <a:buFont typeface="Arial"/>
              <a:buChar char="•"/>
            </a:pPr>
            <a:r>
              <a:rPr b="1" i="0" lang="pt-BR" sz="1600" u="none" cap="none" strike="noStrike">
                <a:solidFill>
                  <a:schemeClr val="lt1"/>
                </a:solidFill>
                <a:latin typeface="Helvetica Neue"/>
                <a:ea typeface="Helvetica Neue"/>
                <a:cs typeface="Helvetica Neue"/>
                <a:sym typeface="Helvetica Neue"/>
              </a:rPr>
              <a:t>The Plant List: http://www.theplantlist.org/</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600"/>
              <a:buFont typeface="Arial"/>
              <a:buChar char="•"/>
            </a:pPr>
            <a:r>
              <a:rPr b="1" i="0" lang="pt-BR" sz="1600" u="none" cap="none" strike="noStrike">
                <a:solidFill>
                  <a:schemeClr val="lt1"/>
                </a:solidFill>
                <a:latin typeface="Helvetica Neue"/>
                <a:ea typeface="Helvetica Neue"/>
                <a:cs typeface="Helvetica Neue"/>
                <a:sym typeface="Helvetica Neue"/>
              </a:rPr>
              <a:t>The New York Botanical Garden: www.nybg.org</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600"/>
              <a:buFont typeface="Arial"/>
              <a:buChar char="•"/>
            </a:pPr>
            <a:r>
              <a:rPr b="1" i="0" lang="pt-BR" sz="1600" u="none" cap="none" strike="noStrike">
                <a:solidFill>
                  <a:schemeClr val="lt1"/>
                </a:solidFill>
                <a:latin typeface="Helvetica Neue"/>
                <a:ea typeface="Helvetica Neue"/>
                <a:cs typeface="Helvetica Neue"/>
                <a:sym typeface="Helvetica Neue"/>
              </a:rPr>
              <a:t>Rede Brasileira de Herbários: </a:t>
            </a:r>
            <a:r>
              <a:rPr b="1" i="0" lang="pt-BR" sz="1600" u="none" cap="none" strike="noStrike">
                <a:solidFill>
                  <a:schemeClr val="lt1"/>
                </a:solidFill>
                <a:uFill>
                  <a:noFill/>
                </a:uFill>
                <a:latin typeface="Helvetica Neue"/>
                <a:ea typeface="Helvetica Neue"/>
                <a:cs typeface="Helvetica Neue"/>
                <a:sym typeface="Helvetica Neue"/>
                <a:hlinkClick r:id="rId5">
                  <a:extLst>
                    <a:ext uri="{A12FA001-AC4F-418D-AE19-62706E023703}">
                      <ahyp:hlinkClr val="tx"/>
                    </a:ext>
                  </a:extLst>
                </a:hlinkClick>
              </a:rPr>
              <a:t>http://www.botanica.org.br/rbh</a:t>
            </a:r>
            <a:endParaRPr b="1" i="0" sz="1600" u="none" cap="none" strike="noStrike">
              <a:solidFill>
                <a:schemeClr val="lt1"/>
              </a:solidFill>
              <a:latin typeface="Helvetica Neue"/>
              <a:ea typeface="Helvetica Neue"/>
              <a:cs typeface="Helvetica Neue"/>
              <a:sym typeface="Helvetica Neue"/>
            </a:endParaRPr>
          </a:p>
          <a:p>
            <a:pPr indent="-285750" lvl="0" marL="285750" marR="0" rtl="0" algn="l">
              <a:lnSpc>
                <a:spcPct val="150000"/>
              </a:lnSpc>
              <a:spcBef>
                <a:spcPts val="0"/>
              </a:spcBef>
              <a:spcAft>
                <a:spcPts val="0"/>
              </a:spcAft>
              <a:buClr>
                <a:schemeClr val="lt1"/>
              </a:buClr>
              <a:buSzPts val="1600"/>
              <a:buFont typeface="Arial"/>
              <a:buChar char="•"/>
            </a:pPr>
            <a:r>
              <a:rPr b="1" i="0" lang="pt-BR" sz="1600" u="none" cap="none" strike="noStrike">
                <a:solidFill>
                  <a:schemeClr val="lt1"/>
                </a:solidFill>
                <a:latin typeface="Helvetica Neue"/>
                <a:ea typeface="Helvetica Neue"/>
                <a:cs typeface="Helvetica Neue"/>
                <a:sym typeface="Helvetica Neue"/>
              </a:rPr>
              <a:t>Jardins Botânicos reunidos no Museu Goeldi: https://www.museu-goeldi.br/noticias/jardins-botanicos-reunidos-no-museu-goeldi</a:t>
            </a:r>
            <a:endParaRPr b="1" i="0" sz="2300" u="none" cap="none" strike="noStrike">
              <a:solidFill>
                <a:srgbClr val="172938"/>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600"/>
              <a:buFont typeface="Arial"/>
              <a:buNone/>
            </a:pPr>
            <a:r>
              <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gdb267cfcf8_2_116"/>
          <p:cNvPicPr preferRelativeResize="0"/>
          <p:nvPr/>
        </p:nvPicPr>
        <p:blipFill rotWithShape="1">
          <a:blip r:embed="rId6">
            <a:alphaModFix/>
          </a:blip>
          <a:srcRect b="0" l="0" r="0" t="0"/>
          <a:stretch/>
        </p:blipFill>
        <p:spPr>
          <a:xfrm>
            <a:off x="736266" y="1383189"/>
            <a:ext cx="1989019" cy="8784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pic>
        <p:nvPicPr>
          <p:cNvPr id="79" name="Google Shape;79;p26"/>
          <p:cNvPicPr preferRelativeResize="0"/>
          <p:nvPr/>
        </p:nvPicPr>
        <p:blipFill rotWithShape="1">
          <a:blip r:embed="rId4">
            <a:alphaModFix/>
          </a:blip>
          <a:srcRect b="0" l="0" r="0" t="0"/>
          <a:stretch/>
        </p:blipFill>
        <p:spPr>
          <a:xfrm>
            <a:off x="4537549" y="4555632"/>
            <a:ext cx="2501919" cy="1793715"/>
          </a:xfrm>
          <a:prstGeom prst="rect">
            <a:avLst/>
          </a:prstGeom>
          <a:noFill/>
          <a:ln>
            <a:noFill/>
          </a:ln>
        </p:spPr>
      </p:pic>
      <p:pic>
        <p:nvPicPr>
          <p:cNvPr id="80" name="Google Shape;80;p26"/>
          <p:cNvPicPr preferRelativeResize="0"/>
          <p:nvPr/>
        </p:nvPicPr>
        <p:blipFill rotWithShape="1">
          <a:blip r:embed="rId4">
            <a:alphaModFix/>
          </a:blip>
          <a:srcRect b="0" l="0" r="0" t="0"/>
          <a:stretch/>
        </p:blipFill>
        <p:spPr>
          <a:xfrm>
            <a:off x="2524557" y="4555632"/>
            <a:ext cx="2501919" cy="1793715"/>
          </a:xfrm>
          <a:prstGeom prst="rect">
            <a:avLst/>
          </a:prstGeom>
          <a:noFill/>
          <a:ln>
            <a:noFill/>
          </a:ln>
        </p:spPr>
      </p:pic>
      <p:pic>
        <p:nvPicPr>
          <p:cNvPr id="81" name="Google Shape;81;p26"/>
          <p:cNvPicPr preferRelativeResize="0"/>
          <p:nvPr/>
        </p:nvPicPr>
        <p:blipFill rotWithShape="1">
          <a:blip r:embed="rId4">
            <a:alphaModFix/>
          </a:blip>
          <a:srcRect b="0" l="0" r="0" t="0"/>
          <a:stretch/>
        </p:blipFill>
        <p:spPr>
          <a:xfrm>
            <a:off x="689944" y="4555632"/>
            <a:ext cx="2501919" cy="1793715"/>
          </a:xfrm>
          <a:prstGeom prst="rect">
            <a:avLst/>
          </a:prstGeom>
          <a:noFill/>
          <a:ln>
            <a:noFill/>
          </a:ln>
        </p:spPr>
      </p:pic>
      <p:sp>
        <p:nvSpPr>
          <p:cNvPr id="82" name="Google Shape;82;p26"/>
          <p:cNvSpPr txBox="1"/>
          <p:nvPr/>
        </p:nvSpPr>
        <p:spPr>
          <a:xfrm>
            <a:off x="676937" y="1749549"/>
            <a:ext cx="6426300" cy="21858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Esse curso faz uma abordagem das áreas da Botânica e da Fitoterapia aplicadas nas diversas práticas clínicas e em outras racionalidades</a:t>
            </a:r>
            <a:r>
              <a:rPr lang="pt-BR" sz="1600">
                <a:solidFill>
                  <a:schemeClr val="dk1"/>
                </a:solidFill>
                <a:latin typeface="Helvetica Neue"/>
                <a:ea typeface="Helvetica Neue"/>
                <a:cs typeface="Helvetica Neue"/>
                <a:sym typeface="Helvetica Neue"/>
              </a:rPr>
              <a:t> em saúde</a:t>
            </a:r>
            <a:r>
              <a:rPr b="0" i="0" lang="pt-BR" sz="1600" u="none" cap="none" strike="noStrike">
                <a:solidFill>
                  <a:schemeClr val="dk1"/>
                </a:solidFill>
                <a:latin typeface="Helvetica Neue"/>
                <a:ea typeface="Helvetica Neue"/>
                <a:cs typeface="Helvetica Neue"/>
                <a:sym typeface="Helvetica Neue"/>
              </a:rPr>
              <a:t>, bem como aspectos farmacêuticos e legislação, apresentando programas sobre fitoterapia implantados em diversos municípios brasileiros. Indicamos o link abaixo aos cursistas interessados em aprofundar os seus estudos.</a:t>
            </a:r>
            <a:endParaRPr b="0" i="0" sz="1400" u="none" cap="none" strike="noStrike">
              <a:solidFill>
                <a:srgbClr val="000000"/>
              </a:solidFill>
              <a:latin typeface="Arial"/>
              <a:ea typeface="Arial"/>
              <a:cs typeface="Arial"/>
              <a:sym typeface="Arial"/>
            </a:endParaRPr>
          </a:p>
        </p:txBody>
      </p:sp>
      <p:sp>
        <p:nvSpPr>
          <p:cNvPr id="83" name="Google Shape;83;p26"/>
          <p:cNvSpPr txBox="1"/>
          <p:nvPr/>
        </p:nvSpPr>
        <p:spPr>
          <a:xfrm>
            <a:off x="853646" y="5017486"/>
            <a:ext cx="6185821" cy="113103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500" u="none" cap="none" strike="noStrike">
                <a:solidFill>
                  <a:schemeClr val="lt1"/>
                </a:solidFill>
                <a:latin typeface="Helvetica Neue"/>
                <a:ea typeface="Helvetica Neue"/>
                <a:cs typeface="Helvetica Neue"/>
                <a:sym typeface="Helvetica Neue"/>
              </a:rPr>
              <a:t>Curso de Qualificação em Plantas Medicinais </a:t>
            </a:r>
            <a:endParaRPr/>
          </a:p>
          <a:p>
            <a:pPr indent="0" lvl="0" marL="0" marR="0" rtl="0" algn="l">
              <a:lnSpc>
                <a:spcPct val="150000"/>
              </a:lnSpc>
              <a:spcBef>
                <a:spcPts val="0"/>
              </a:spcBef>
              <a:spcAft>
                <a:spcPts val="0"/>
              </a:spcAft>
              <a:buClr>
                <a:srgbClr val="000000"/>
              </a:buClr>
              <a:buSzPts val="1600"/>
              <a:buFont typeface="Arial"/>
              <a:buNone/>
            </a:pPr>
            <a:r>
              <a:rPr b="1" i="0" lang="pt-BR" sz="1500" u="none" cap="none" strike="noStrike">
                <a:solidFill>
                  <a:schemeClr val="lt1"/>
                </a:solidFill>
                <a:latin typeface="Helvetica Neue"/>
                <a:ea typeface="Helvetica Neue"/>
                <a:cs typeface="Helvetica Neue"/>
                <a:sym typeface="Helvetica Neue"/>
              </a:rPr>
              <a:t>e Fitoterápicos na Atenção Básica. https://avasus.ufrn.br/local/avasplugin/cursos/curso.php?id=153</a:t>
            </a:r>
            <a:endParaRPr b="0" i="0" sz="1500" u="none" cap="none" strike="noStrike">
              <a:solidFill>
                <a:srgbClr val="000000"/>
              </a:solidFill>
              <a:latin typeface="Arial"/>
              <a:ea typeface="Arial"/>
              <a:cs typeface="Arial"/>
              <a:sym typeface="Arial"/>
            </a:endParaRPr>
          </a:p>
        </p:txBody>
      </p:sp>
      <p:sp>
        <p:nvSpPr>
          <p:cNvPr id="84" name="Google Shape;84;p26"/>
          <p:cNvSpPr txBox="1"/>
          <p:nvPr/>
        </p:nvSpPr>
        <p:spPr>
          <a:xfrm>
            <a:off x="628475" y="1146401"/>
            <a:ext cx="3266632" cy="646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b="1" i="0" lang="pt-BR" sz="2000" u="none" cap="none" strike="noStrike">
                <a:solidFill>
                  <a:srgbClr val="367D55"/>
                </a:solidFill>
                <a:latin typeface="Helvetica Neue"/>
                <a:ea typeface="Helvetica Neue"/>
                <a:cs typeface="Helvetica Neue"/>
                <a:sym typeface="Helvetica Neue"/>
              </a:rPr>
              <a:t>2. PRÉ-REQUISITOS</a:t>
            </a:r>
            <a:endParaRPr b="0" i="0" sz="2000" u="none" cap="none" strike="noStrike">
              <a:solidFill>
                <a:srgbClr val="367D55"/>
              </a:solidFill>
              <a:latin typeface="Arial"/>
              <a:ea typeface="Arial"/>
              <a:cs typeface="Arial"/>
              <a:sym typeface="Arial"/>
            </a:endParaRPr>
          </a:p>
        </p:txBody>
      </p:sp>
      <p:pic>
        <p:nvPicPr>
          <p:cNvPr id="85" name="Google Shape;85;p26"/>
          <p:cNvPicPr preferRelativeResize="0"/>
          <p:nvPr/>
        </p:nvPicPr>
        <p:blipFill rotWithShape="1">
          <a:blip r:embed="rId5">
            <a:alphaModFix/>
          </a:blip>
          <a:srcRect b="0" l="0" r="0" t="0"/>
          <a:stretch/>
        </p:blipFill>
        <p:spPr>
          <a:xfrm>
            <a:off x="5464909" y="4057749"/>
            <a:ext cx="1199895" cy="119989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5" name="Shape 495"/>
        <p:cNvGrpSpPr/>
        <p:nvPr/>
      </p:nvGrpSpPr>
      <p:grpSpPr>
        <a:xfrm>
          <a:off x="0" y="0"/>
          <a:ext cx="0" cy="0"/>
          <a:chOff x="0" y="0"/>
          <a:chExt cx="0" cy="0"/>
        </a:xfrm>
      </p:grpSpPr>
      <p:sp>
        <p:nvSpPr>
          <p:cNvPr id="496" name="Google Shape;496;gdaa8c07c5a_0_84"/>
          <p:cNvSpPr txBox="1"/>
          <p:nvPr/>
        </p:nvSpPr>
        <p:spPr>
          <a:xfrm>
            <a:off x="6060036" y="1464144"/>
            <a:ext cx="5408816" cy="443415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800"/>
              <a:buFont typeface="Arial"/>
              <a:buNone/>
            </a:pPr>
            <a:r>
              <a:rPr b="0" i="0" lang="pt-BR" sz="1600" u="none" cap="none" strike="noStrike">
                <a:solidFill>
                  <a:schemeClr val="dk1"/>
                </a:solidFill>
                <a:latin typeface="Helvetica Neue"/>
                <a:ea typeface="Helvetica Neue"/>
                <a:cs typeface="Helvetica Neue"/>
                <a:sym typeface="Helvetica Neue"/>
              </a:rPr>
              <a:t>Agora é hora de testar sua compreensão sobre o conteúdo estudado nesta aula.</a:t>
            </a:r>
            <a:endParaRPr/>
          </a:p>
          <a:p>
            <a:pPr indent="0" lvl="0" marL="0" marR="0" rtl="0" algn="just">
              <a:lnSpc>
                <a:spcPct val="15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0" lvl="1"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 questionário a seguir possui </a:t>
            </a:r>
            <a:r>
              <a:rPr b="1" i="0" lang="pt-BR" sz="1600" u="none" cap="none" strike="noStrike">
                <a:solidFill>
                  <a:schemeClr val="dk1"/>
                </a:solidFill>
                <a:latin typeface="Helvetica Neue"/>
                <a:ea typeface="Helvetica Neue"/>
                <a:cs typeface="Helvetica Neue"/>
                <a:sym typeface="Helvetica Neue"/>
              </a:rPr>
              <a:t>cinco</a:t>
            </a:r>
            <a:r>
              <a:rPr b="0" i="0" lang="pt-BR" sz="1600" u="none" cap="none" strike="noStrike">
                <a:solidFill>
                  <a:schemeClr val="dk1"/>
                </a:solidFill>
                <a:latin typeface="Helvetica Neue"/>
                <a:ea typeface="Helvetica Neue"/>
                <a:cs typeface="Helvetica Neue"/>
                <a:sym typeface="Helvetica Neue"/>
              </a:rPr>
              <a:t> questões e após finalizá-lo você terá feedback.</a:t>
            </a:r>
            <a:endParaRPr/>
          </a:p>
          <a:p>
            <a:pPr indent="0" lvl="1"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1"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Em caso de dúvidas, sugerimos que retorne, quantas vezes for necessário, ao conteúdo teórico da aula para reestudo. Isso irá consolidar ainda mais a sua aprendizagem. </a:t>
            </a:r>
            <a:endParaRPr b="0" i="0" sz="1400" u="none" cap="none" strike="noStrike">
              <a:solidFill>
                <a:srgbClr val="000000"/>
              </a:solidFill>
              <a:latin typeface="Arial"/>
              <a:ea typeface="Arial"/>
              <a:cs typeface="Arial"/>
              <a:sym typeface="Arial"/>
            </a:endParaRPr>
          </a:p>
          <a:p>
            <a:pPr indent="0" lvl="1"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1"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Clique             para responder ao questionário.	</a:t>
            </a:r>
            <a:endParaRPr b="0" i="0" sz="1400" u="none" cap="none" strike="noStrike">
              <a:solidFill>
                <a:srgbClr val="000000"/>
              </a:solidFill>
              <a:latin typeface="Arial"/>
              <a:ea typeface="Arial"/>
              <a:cs typeface="Arial"/>
              <a:sym typeface="Arial"/>
            </a:endParaRPr>
          </a:p>
        </p:txBody>
      </p:sp>
      <p:pic>
        <p:nvPicPr>
          <p:cNvPr id="497" name="Google Shape;497;gdaa8c07c5a_0_84"/>
          <p:cNvPicPr preferRelativeResize="0"/>
          <p:nvPr/>
        </p:nvPicPr>
        <p:blipFill rotWithShape="1">
          <a:blip r:embed="rId4">
            <a:alphaModFix/>
          </a:blip>
          <a:srcRect b="0" l="0" r="0" t="0"/>
          <a:stretch/>
        </p:blipFill>
        <p:spPr>
          <a:xfrm>
            <a:off x="6862800" y="5460028"/>
            <a:ext cx="490763" cy="490763"/>
          </a:xfrm>
          <a:prstGeom prst="rect">
            <a:avLst/>
          </a:prstGeom>
          <a:noFill/>
          <a:ln>
            <a:noFill/>
          </a:ln>
        </p:spPr>
      </p:pic>
      <p:pic>
        <p:nvPicPr>
          <p:cNvPr id="498" name="Google Shape;498;gdaa8c07c5a_0_84"/>
          <p:cNvPicPr preferRelativeResize="0"/>
          <p:nvPr/>
        </p:nvPicPr>
        <p:blipFill rotWithShape="1">
          <a:blip r:embed="rId5">
            <a:alphaModFix/>
          </a:blip>
          <a:srcRect b="0" l="0" r="0" t="0"/>
          <a:stretch/>
        </p:blipFill>
        <p:spPr>
          <a:xfrm>
            <a:off x="723148" y="2660244"/>
            <a:ext cx="4946723" cy="3181350"/>
          </a:xfrm>
          <a:prstGeom prst="rect">
            <a:avLst/>
          </a:prstGeom>
          <a:noFill/>
          <a:ln>
            <a:noFill/>
          </a:ln>
        </p:spPr>
      </p:pic>
      <p:pic>
        <p:nvPicPr>
          <p:cNvPr id="499" name="Google Shape;499;gdaa8c07c5a_0_84"/>
          <p:cNvPicPr preferRelativeResize="0"/>
          <p:nvPr/>
        </p:nvPicPr>
        <p:blipFill rotWithShape="1">
          <a:blip r:embed="rId6">
            <a:alphaModFix/>
          </a:blip>
          <a:srcRect b="0" l="0" r="0" t="0"/>
          <a:stretch/>
        </p:blipFill>
        <p:spPr>
          <a:xfrm>
            <a:off x="723143" y="1383572"/>
            <a:ext cx="2633079" cy="9429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p55"/>
          <p:cNvSpPr txBox="1"/>
          <p:nvPr/>
        </p:nvSpPr>
        <p:spPr>
          <a:xfrm>
            <a:off x="597341" y="1307467"/>
            <a:ext cx="6787062"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10. REFERÊNCIAS </a:t>
            </a:r>
            <a:endParaRPr b="0" i="0" sz="2000" u="none" cap="none" strike="noStrike">
              <a:solidFill>
                <a:srgbClr val="367D55"/>
              </a:solidFill>
              <a:latin typeface="Arial"/>
              <a:ea typeface="Arial"/>
              <a:cs typeface="Arial"/>
              <a:sym typeface="Arial"/>
            </a:endParaRPr>
          </a:p>
        </p:txBody>
      </p:sp>
      <p:sp>
        <p:nvSpPr>
          <p:cNvPr id="506" name="Google Shape;506;p55"/>
          <p:cNvSpPr txBox="1"/>
          <p:nvPr/>
        </p:nvSpPr>
        <p:spPr>
          <a:xfrm>
            <a:off x="597341" y="1619358"/>
            <a:ext cx="11012768" cy="46884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Agência Nacional de Vigilância Sanitária, ANVISA, Resolução da Diretoria Colegiada - RDC N° 26, DE 13 DE MAIO DE 2014.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Agência Nacional de Vigilância Sanitária. Formulários de Fitoterápicos da Farmacopéia Brasileira/Agência Nacional de Vigilância Sanitária. Brasília: Anvisa, 2011.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Agência Nacional de Vigilância Sanitária. Farmacopeia Brasileira. 5ª ed. Brasília. 2010.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BRUNING, M.C.R., MOSEGUI, G.B.G., VIANNA, C.M.M.. </a:t>
            </a:r>
            <a:r>
              <a:rPr b="1" i="0" lang="pt-BR" sz="1400" u="none" cap="none" strike="noStrike">
                <a:solidFill>
                  <a:srgbClr val="000000"/>
                </a:solidFill>
                <a:latin typeface="Helvetica Neue"/>
                <a:ea typeface="Helvetica Neue"/>
                <a:cs typeface="Helvetica Neue"/>
                <a:sym typeface="Helvetica Neue"/>
              </a:rPr>
              <a:t>A utilização da fitoterapia e de plantas medicinais em unidades básicas de saúde nos municípios de Cascavel e Foz do Iguaçu – Paraná</a:t>
            </a:r>
            <a:r>
              <a:rPr b="0" i="0" lang="pt-BR" sz="1400" u="none" cap="none" strike="noStrike">
                <a:solidFill>
                  <a:srgbClr val="000000"/>
                </a:solidFill>
                <a:latin typeface="Helvetica Neue"/>
                <a:ea typeface="Helvetica Neue"/>
                <a:cs typeface="Helvetica Neue"/>
                <a:sym typeface="Helvetica Neue"/>
              </a:rPr>
              <a:t>: a visão dos profissionais de saúde. Ciência &amp; Saúde Coletiva, 17(10):2675-2685, 2012.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CARVALHO, J.C.T.. </a:t>
            </a:r>
            <a:r>
              <a:rPr b="1" i="0" lang="pt-BR" sz="1400" u="none" cap="none" strike="noStrike">
                <a:solidFill>
                  <a:srgbClr val="000000"/>
                </a:solidFill>
                <a:latin typeface="Helvetica Neue"/>
                <a:ea typeface="Helvetica Neue"/>
                <a:cs typeface="Helvetica Neue"/>
                <a:sym typeface="Helvetica Neue"/>
              </a:rPr>
              <a:t>Fitoterápicos anti-inflamatórios </a:t>
            </a:r>
            <a:r>
              <a:rPr b="0" i="0" lang="pt-BR" sz="1400" u="none" cap="none" strike="noStrike">
                <a:solidFill>
                  <a:srgbClr val="000000"/>
                </a:solidFill>
                <a:latin typeface="Helvetica Neue"/>
                <a:ea typeface="Helvetica Neue"/>
                <a:cs typeface="Helvetica Neue"/>
                <a:sym typeface="Helvetica Neue"/>
              </a:rPr>
              <a:t>(aspectos químicos, farmacológicos e aplicações terapêuticas). Editora Tecmedd, São Paulo, 2004.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LORENZI, H. MATOS, F.J.A. </a:t>
            </a:r>
            <a:r>
              <a:rPr b="1" i="0" lang="pt-BR" sz="1400" u="none" cap="none" strike="noStrike">
                <a:solidFill>
                  <a:srgbClr val="000000"/>
                </a:solidFill>
                <a:latin typeface="Helvetica Neue"/>
                <a:ea typeface="Helvetica Neue"/>
                <a:cs typeface="Helvetica Neue"/>
                <a:sym typeface="Helvetica Neue"/>
              </a:rPr>
              <a:t>Plantas medicinais no Brasi</a:t>
            </a:r>
            <a:r>
              <a:rPr b="0" i="0" lang="pt-BR" sz="1400" u="none" cap="none" strike="noStrike">
                <a:solidFill>
                  <a:srgbClr val="000000"/>
                </a:solidFill>
                <a:latin typeface="Helvetica Neue"/>
                <a:ea typeface="Helvetica Neue"/>
                <a:cs typeface="Helvetica Neue"/>
                <a:sym typeface="Helvetica Neue"/>
              </a:rPr>
              <a:t>l: Nativas e Exóticas. 2ª ed. Nova Odessa, SP: Instituto Plantarum, 2008. 576p.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100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MARTINS-DA-SILVA, R.C.V. da; SILVA, A.S.L. da; FERNANDES, M.M.; MARGALHO, L.F. </a:t>
            </a:r>
            <a:r>
              <a:rPr b="1" i="0" lang="pt-BR" sz="1400" u="none" cap="none" strike="noStrike">
                <a:solidFill>
                  <a:srgbClr val="000000"/>
                </a:solidFill>
                <a:latin typeface="Helvetica Neue"/>
                <a:ea typeface="Helvetica Neue"/>
                <a:cs typeface="Helvetica Neue"/>
                <a:sym typeface="Helvetica Neue"/>
              </a:rPr>
              <a:t>Noções Morfológicas e Taxonômicas para Identificação Botânica.</a:t>
            </a:r>
            <a:r>
              <a:rPr b="0" i="0" lang="pt-BR" sz="1400" u="none" cap="none" strike="noStrike">
                <a:solidFill>
                  <a:srgbClr val="000000"/>
                </a:solidFill>
                <a:latin typeface="Helvetica Neue"/>
                <a:ea typeface="Helvetica Neue"/>
                <a:cs typeface="Helvetica Neue"/>
                <a:sym typeface="Helvetica Neue"/>
              </a:rPr>
              <a:t> Brasília/DF: EMBRAPA, 2014. 111p.: il. color.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56"/>
          <p:cNvSpPr txBox="1"/>
          <p:nvPr/>
        </p:nvSpPr>
        <p:spPr>
          <a:xfrm>
            <a:off x="696000" y="1625747"/>
            <a:ext cx="10800000" cy="35701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MENTZ, L.A. &amp; BORDIGNON, S.A.L de. </a:t>
            </a:r>
            <a:r>
              <a:rPr b="1" i="0" lang="pt-BR" sz="1400" u="none" cap="none" strike="noStrike">
                <a:solidFill>
                  <a:srgbClr val="000000"/>
                </a:solidFill>
                <a:latin typeface="Helvetica Neue"/>
                <a:ea typeface="Helvetica Neue"/>
                <a:cs typeface="Helvetica Neue"/>
                <a:sym typeface="Helvetica Neue"/>
              </a:rPr>
              <a:t>Nomenclatura Botânica, classificação e identificação de plantas medicinais</a:t>
            </a:r>
            <a:r>
              <a:rPr b="0" i="0" lang="pt-BR" sz="1400" u="none" cap="none" strike="noStrike">
                <a:solidFill>
                  <a:srgbClr val="000000"/>
                </a:solidFill>
                <a:latin typeface="Helvetica Neue"/>
                <a:ea typeface="Helvetica Neue"/>
                <a:cs typeface="Helvetica Neue"/>
                <a:sym typeface="Helvetica Neue"/>
              </a:rPr>
              <a:t>. In: SIMÕES, C.M.O. et al. (Orgs.).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MOTA, N.F. de O.; PAULA, L.F. de; VIANA, P.L. </a:t>
            </a:r>
            <a:r>
              <a:rPr b="1" i="0" lang="pt-BR" sz="1400" u="none" cap="none" strike="noStrike">
                <a:solidFill>
                  <a:srgbClr val="000000"/>
                </a:solidFill>
                <a:latin typeface="Helvetica Neue"/>
                <a:ea typeface="Helvetica Neue"/>
                <a:cs typeface="Helvetica Neue"/>
                <a:sym typeface="Helvetica Neue"/>
              </a:rPr>
              <a:t>Guia Prático de Métodos de Campo para Estudos de Flora/Bocaina Biologia da Conservação</a:t>
            </a:r>
            <a:r>
              <a:rPr b="0" i="0" lang="pt-BR" sz="1400" u="none" cap="none" strike="noStrike">
                <a:solidFill>
                  <a:srgbClr val="000000"/>
                </a:solidFill>
                <a:latin typeface="Helvetica Neue"/>
                <a:ea typeface="Helvetica Neue"/>
                <a:cs typeface="Helvetica Neue"/>
                <a:sym typeface="Helvetica Neue"/>
              </a:rPr>
              <a:t>. 3ª ed. revista e corrigida. Belo Horizonte, MG. 2014. 81p. (Ebook)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ORGANIZACION MUNDIAL DE LA SALUD. </a:t>
            </a:r>
            <a:r>
              <a:rPr b="1" i="0" lang="pt-BR" sz="1400" u="none" cap="none" strike="noStrike">
                <a:solidFill>
                  <a:srgbClr val="000000"/>
                </a:solidFill>
                <a:latin typeface="Helvetica Neue"/>
                <a:ea typeface="Helvetica Neue"/>
                <a:cs typeface="Helvetica Neue"/>
                <a:sym typeface="Helvetica Neue"/>
              </a:rPr>
              <a:t>Estratégia de La OMS sobre Medicina Tradicional 2002-2005</a:t>
            </a:r>
            <a:r>
              <a:rPr b="0" i="0" lang="pt-BR" sz="1400" u="none" cap="none" strike="noStrike">
                <a:solidFill>
                  <a:srgbClr val="000000"/>
                </a:solidFill>
                <a:latin typeface="Helvetica Neue"/>
                <a:ea typeface="Helvetica Neue"/>
                <a:cs typeface="Helvetica Neue"/>
                <a:sym typeface="Helvetica Neue"/>
              </a:rPr>
              <a:t>. Genebra. 2002.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ORGANIZACION MUNDIAL DE LA SALUD. </a:t>
            </a:r>
            <a:r>
              <a:rPr b="1" i="0" lang="pt-BR" sz="1400" u="none" cap="none" strike="noStrike">
                <a:solidFill>
                  <a:srgbClr val="000000"/>
                </a:solidFill>
                <a:latin typeface="Helvetica Neue"/>
                <a:ea typeface="Helvetica Neue"/>
                <a:cs typeface="Helvetica Neue"/>
                <a:sym typeface="Helvetica Neue"/>
              </a:rPr>
              <a:t>Estratégia de La OMS sobre Medicina Tradicional 2014-2023</a:t>
            </a:r>
            <a:r>
              <a:rPr b="0" i="0" lang="pt-BR" sz="1400" u="none" cap="none" strike="noStrike">
                <a:solidFill>
                  <a:srgbClr val="000000"/>
                </a:solidFill>
                <a:latin typeface="Helvetica Neue"/>
                <a:ea typeface="Helvetica Neue"/>
                <a:cs typeface="Helvetica Neue"/>
                <a:sym typeface="Helvetica Neue"/>
              </a:rPr>
              <a:t>. Genebra. 2014.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PEIXOTO, A.L. &amp; MAIA, L. C. (Org.)</a:t>
            </a:r>
            <a:r>
              <a:rPr b="1" i="0" lang="pt-BR" sz="1400" u="none" cap="none" strike="noStrike">
                <a:solidFill>
                  <a:srgbClr val="000000"/>
                </a:solidFill>
                <a:latin typeface="Helvetica Neue"/>
                <a:ea typeface="Helvetica Neue"/>
                <a:cs typeface="Helvetica Neue"/>
                <a:sym typeface="Helvetica Neue"/>
              </a:rPr>
              <a:t>Manual de procedimentos para Herbários</a:t>
            </a:r>
            <a:r>
              <a:rPr b="0" i="0" lang="pt-BR" sz="1400" u="none" cap="none" strike="noStrike">
                <a:solidFill>
                  <a:srgbClr val="000000"/>
                </a:solidFill>
                <a:latin typeface="Helvetica Neue"/>
                <a:ea typeface="Helvetica Neue"/>
                <a:cs typeface="Helvetica Neue"/>
                <a:sym typeface="Helvetica Neue"/>
              </a:rPr>
              <a:t>. Recife: Ed. Universitária da UFPE.2013. 53p.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100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SOUZA, V.C. &amp;LORENZI, H. </a:t>
            </a:r>
            <a:r>
              <a:rPr b="1" i="0" lang="pt-BR" sz="1400" u="none" cap="none" strike="noStrike">
                <a:solidFill>
                  <a:srgbClr val="000000"/>
                </a:solidFill>
                <a:latin typeface="Helvetica Neue"/>
                <a:ea typeface="Helvetica Neue"/>
                <a:cs typeface="Helvetica Neue"/>
                <a:sym typeface="Helvetica Neue"/>
              </a:rPr>
              <a:t>Chave de identificação</a:t>
            </a:r>
            <a:r>
              <a:rPr b="0" i="0" lang="pt-BR" sz="1400" u="none" cap="none" strike="noStrike">
                <a:solidFill>
                  <a:srgbClr val="000000"/>
                </a:solidFill>
                <a:latin typeface="Helvetica Neue"/>
                <a:ea typeface="Helvetica Neue"/>
                <a:cs typeface="Helvetica Neue"/>
                <a:sym typeface="Helvetica Neue"/>
              </a:rPr>
              <a:t>: para as principais famílias de Angiospermas  nativas e cultivadas do Brasil. 2ª ed. São Paulo: Instituto Plantarum de Estudos da Flora, 2007. 31p.</a:t>
            </a:r>
            <a:endParaRPr b="0" i="0" sz="1400" u="none" cap="none" strike="noStrike">
              <a:solidFill>
                <a:srgbClr val="000000"/>
              </a:solidFill>
              <a:latin typeface="Arial"/>
              <a:ea typeface="Arial"/>
              <a:cs typeface="Arial"/>
              <a:sym typeface="Arial"/>
            </a:endParaRPr>
          </a:p>
        </p:txBody>
      </p:sp>
      <p:sp>
        <p:nvSpPr>
          <p:cNvPr id="513" name="Google Shape;513;p56"/>
          <p:cNvSpPr txBox="1"/>
          <p:nvPr/>
        </p:nvSpPr>
        <p:spPr>
          <a:xfrm>
            <a:off x="597341" y="1307467"/>
            <a:ext cx="6787062"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10. REFERÊNCIAS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7"/>
          <p:cNvSpPr txBox="1"/>
          <p:nvPr/>
        </p:nvSpPr>
        <p:spPr>
          <a:xfrm>
            <a:off x="700042" y="1411097"/>
            <a:ext cx="5200696"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Ministério da Saúde</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Atenção Primária à Saúde - SAPS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Saúde da Família - DESF</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Nacional de Práticas Integrativas e Complementares em Saúde – CNPICS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Gestão do Trabalho e da Educação na Saúde - SGTES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Gestão da Educação na Saúde – DEGES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Técnico Executiva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Daniel Miele Amado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Joseane Carvalho Costa – Universidade Federal do Sul e Sudeste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do Pará - UNIFESSPA</a:t>
            </a:r>
            <a:endParaRPr/>
          </a:p>
        </p:txBody>
      </p:sp>
      <p:sp>
        <p:nvSpPr>
          <p:cNvPr id="519" name="Google Shape;519;p7"/>
          <p:cNvSpPr/>
          <p:nvPr/>
        </p:nvSpPr>
        <p:spPr>
          <a:xfrm>
            <a:off x="6855671" y="1415421"/>
            <a:ext cx="3071446" cy="29546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Fundação Oswaldo Cruz</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Presidente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Nísia Trindade Lima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Chefe de Gabinete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Valcler Rangel Fernandes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 Escritório de Projetos da Presidência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Ana Paula Morgado Carneiro </a:t>
            </a:r>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p:txBody>
      </p:sp>
      <p:sp>
        <p:nvSpPr>
          <p:cNvPr id="520" name="Google Shape;520;p7"/>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8"/>
          <p:cNvSpPr txBox="1"/>
          <p:nvPr/>
        </p:nvSpPr>
        <p:spPr>
          <a:xfrm>
            <a:off x="700043" y="718481"/>
            <a:ext cx="3186158" cy="3425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DO CURSO</a:t>
            </a:r>
            <a:endParaRPr b="0" i="0" sz="1200" u="none" cap="none" strike="noStrike">
              <a:solidFill>
                <a:srgbClr val="000000"/>
              </a:solidFill>
              <a:latin typeface="Helvetica Neue"/>
              <a:ea typeface="Helvetica Neue"/>
              <a:cs typeface="Helvetica Neue"/>
              <a:sym typeface="Helvetica Neue"/>
            </a:endParaRPr>
          </a:p>
        </p:txBody>
      </p:sp>
      <p:sp>
        <p:nvSpPr>
          <p:cNvPr id="526" name="Google Shape;526;p8"/>
          <p:cNvSpPr/>
          <p:nvPr/>
        </p:nvSpPr>
        <p:spPr>
          <a:xfrm>
            <a:off x="8305802" y="720008"/>
            <a:ext cx="3186156" cy="11648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DESTE RECURSO DIDÁTICO</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Conteúdo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p:txBody>
      </p:sp>
      <p:sp>
        <p:nvSpPr>
          <p:cNvPr id="527" name="Google Shape;527;p8"/>
          <p:cNvSpPr/>
          <p:nvPr/>
        </p:nvSpPr>
        <p:spPr>
          <a:xfrm>
            <a:off x="4413736" y="1269128"/>
            <a:ext cx="3186158" cy="449751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e Acompanhamento Pedagógico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Facilitação para o AVASUS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Andrea Cristina Lovato Ribeiro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Audrey Gonçalves de Souza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Produção Audiovisual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Eduardo Dias Abreu</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Animação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Leudo Lima</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Ilustração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Thiago Fagundes</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Web</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Henrique Augusto Queiroz Aragão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Diagramação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Allysson Matias Franco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Gráfico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Gabriel Cunha</a:t>
            </a:r>
            <a:endParaRPr b="0" i="0" sz="1200" u="none" cap="none" strike="noStrike">
              <a:solidFill>
                <a:srgbClr val="000000"/>
              </a:solidFill>
              <a:latin typeface="Helvetica Neue"/>
              <a:ea typeface="Helvetica Neue"/>
              <a:cs typeface="Helvetica Neue"/>
              <a:sym typeface="Helvetica Neue"/>
            </a:endParaRPr>
          </a:p>
        </p:txBody>
      </p:sp>
      <p:sp>
        <p:nvSpPr>
          <p:cNvPr id="528" name="Google Shape;528;p8"/>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
        <p:nvSpPr>
          <p:cNvPr id="529" name="Google Shape;529;p8"/>
          <p:cNvSpPr txBox="1"/>
          <p:nvPr/>
        </p:nvSpPr>
        <p:spPr>
          <a:xfrm>
            <a:off x="700043" y="1404281"/>
            <a:ext cx="3186158"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Consultoria e Revisão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Sônia Regina Evangelista Dantas </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e Design Educacional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Produção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Gramatical/Ortográfica e ABNT</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Luciana Barreto Machado Rezende</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27"/>
          <p:cNvSpPr txBox="1"/>
          <p:nvPr/>
        </p:nvSpPr>
        <p:spPr>
          <a:xfrm>
            <a:off x="619319" y="1672482"/>
            <a:ext cx="6517800" cy="4771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Prezado(a) participante, bem-vindo(a)!</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Nesta aula, faremos uma introdução aos principais conceitos sobre a fitoterapia </a:t>
            </a:r>
            <a:r>
              <a:rPr b="0" i="0" lang="pt-BR" sz="1600" u="none" cap="none" strike="noStrike">
                <a:solidFill>
                  <a:schemeClr val="dk1"/>
                </a:solidFill>
                <a:latin typeface="Helvetica Neue"/>
                <a:ea typeface="Helvetica Neue"/>
                <a:cs typeface="Helvetica Neue"/>
                <a:sym typeface="Helvetica Neue"/>
                <a:extLst>
                  <a:ext uri="http://customooxmlschemas.google.com/">
                    <go:slidesCustomData xmlns:go="http://customooxmlschemas.google.com/" textRoundtripDataId="0"/>
                  </a:ext>
                </a:extLst>
              </a:rPr>
              <a:t>como prática integrativa e complementar em saúde como</a:t>
            </a:r>
            <a:r>
              <a:rPr b="0" i="0" lang="pt-BR" sz="1600" u="none" cap="none" strike="noStrike">
                <a:solidFill>
                  <a:srgbClr val="FF0000"/>
                </a:solidFill>
                <a:latin typeface="Helvetica Neue"/>
                <a:ea typeface="Helvetica Neue"/>
                <a:cs typeface="Helvetica Neue"/>
                <a:sym typeface="Helvetica Neue"/>
                <a:extLst>
                  <a:ext uri="http://customooxmlschemas.google.com/">
                    <go:slidesCustomData xmlns:go="http://customooxmlschemas.google.com/" textRoundtripDataId="1"/>
                  </a:ext>
                </a:extLst>
              </a:rPr>
              <a:t> </a:t>
            </a:r>
            <a:r>
              <a:rPr b="0" i="0" lang="pt-BR" sz="1600" u="none" cap="none" strike="noStrike">
                <a:solidFill>
                  <a:schemeClr val="dk1"/>
                </a:solidFill>
                <a:latin typeface="Helvetica Neue"/>
                <a:ea typeface="Helvetica Neue"/>
                <a:cs typeface="Helvetica Neue"/>
                <a:sym typeface="Helvetica Neue"/>
              </a:rPr>
              <a:t>possibilidade de cuidado de forma mais ampliada e integral ofertada aos usuários do Sistema Único de Saúde.</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fundamentos teóricos abordados nesta aula serão de suma importância para a inserção do uso das plantas medicinais e fitoterápicos no tratamento das feridas nas Unidades de Saúde..</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Além dos conceitos básicos sobre a fitoterapia, abordaremos conceitos sobre a identidade botânica das plantas, necessários à compreensão do tema plantas medicinais e fitoterápicos no tratamento de feridas.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Boa aula!</a:t>
            </a:r>
            <a:endParaRPr b="0" i="0" sz="1600" u="none" cap="none" strike="noStrike">
              <a:solidFill>
                <a:schemeClr val="dk1"/>
              </a:solidFill>
              <a:latin typeface="Helvetica Neue"/>
              <a:ea typeface="Helvetica Neue"/>
              <a:cs typeface="Helvetica Neue"/>
              <a:sym typeface="Helvetica Neue"/>
            </a:endParaRPr>
          </a:p>
        </p:txBody>
      </p:sp>
      <p:sp>
        <p:nvSpPr>
          <p:cNvPr id="91" name="Google Shape;91;p27"/>
          <p:cNvSpPr txBox="1"/>
          <p:nvPr/>
        </p:nvSpPr>
        <p:spPr>
          <a:xfrm>
            <a:off x="619319" y="1307086"/>
            <a:ext cx="4843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3. BOAS-VINDAS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28"/>
          <p:cNvSpPr txBox="1"/>
          <p:nvPr/>
        </p:nvSpPr>
        <p:spPr>
          <a:xfrm>
            <a:off x="654130" y="2748158"/>
            <a:ext cx="4039800" cy="3294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palavra fitoterapia vem do grego, em que </a:t>
            </a:r>
            <a:r>
              <a:rPr b="0" i="1" lang="pt-BR" sz="1600" u="none" cap="none" strike="noStrike">
                <a:solidFill>
                  <a:schemeClr val="dk1"/>
                </a:solidFill>
                <a:latin typeface="Helvetica Neue"/>
                <a:ea typeface="Helvetica Neue"/>
                <a:cs typeface="Helvetica Neue"/>
                <a:sym typeface="Helvetica Neue"/>
              </a:rPr>
              <a:t>phytos</a:t>
            </a:r>
            <a:r>
              <a:rPr b="0" i="0" lang="pt-BR" sz="1600" u="none" cap="none" strike="noStrike">
                <a:solidFill>
                  <a:schemeClr val="dk1"/>
                </a:solidFill>
                <a:latin typeface="Helvetica Neue"/>
                <a:ea typeface="Helvetica Neue"/>
                <a:cs typeface="Helvetica Neue"/>
                <a:sym typeface="Helvetica Neue"/>
              </a:rPr>
              <a:t> significa planta e </a:t>
            </a:r>
            <a:r>
              <a:rPr b="0" i="1" lang="pt-BR" sz="1600" u="none" cap="none" strike="noStrike">
                <a:solidFill>
                  <a:schemeClr val="dk1"/>
                </a:solidFill>
                <a:latin typeface="Helvetica Neue"/>
                <a:ea typeface="Helvetica Neue"/>
                <a:cs typeface="Helvetica Neue"/>
                <a:sym typeface="Helvetica Neue"/>
              </a:rPr>
              <a:t>therapeia</a:t>
            </a:r>
            <a:r>
              <a:rPr b="0" i="0" lang="pt-BR" sz="1600" u="none" cap="none" strike="noStrike">
                <a:solidFill>
                  <a:schemeClr val="dk1"/>
                </a:solidFill>
                <a:latin typeface="Helvetica Neue"/>
                <a:ea typeface="Helvetica Neue"/>
                <a:cs typeface="Helvetica Neue"/>
                <a:sym typeface="Helvetica Neue"/>
              </a:rPr>
              <a:t>, terapêutica. Trata-se de uma prática milenar presente em todas as sociedades e culturas do mundo e que utilizam as plantas e o seu poder medicinal para tratar e prevenir doenças.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p:txBody>
      </p:sp>
      <p:sp>
        <p:nvSpPr>
          <p:cNvPr id="98" name="Google Shape;98;p28"/>
          <p:cNvSpPr txBox="1"/>
          <p:nvPr/>
        </p:nvSpPr>
        <p:spPr>
          <a:xfrm>
            <a:off x="543525" y="1305700"/>
            <a:ext cx="92655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4. </a:t>
            </a:r>
            <a:r>
              <a:rPr b="1" i="0" lang="pt-BR" sz="2000" u="none" cap="none" strike="noStrike">
                <a:solidFill>
                  <a:srgbClr val="367D55"/>
                </a:solidFill>
                <a:latin typeface="Helvetica Neue"/>
                <a:ea typeface="Helvetica Neue"/>
                <a:cs typeface="Helvetica Neue"/>
                <a:sym typeface="Helvetica Neue"/>
                <a:extLst>
                  <a:ext uri="http://customooxmlschemas.google.com/">
                    <go:slidesCustomData xmlns:go="http://customooxmlschemas.google.com/" textRoundtripDataId="2"/>
                  </a:ext>
                </a:extLst>
              </a:rPr>
              <a:t>BREVE HISTÓRICO </a:t>
            </a:r>
            <a:endParaRPr b="1" i="0" sz="2000" u="none" cap="none" strike="noStrike">
              <a:solidFill>
                <a:srgbClr val="367D55"/>
              </a:solidFill>
              <a:latin typeface="Helvetica Neue"/>
              <a:ea typeface="Helvetica Neue"/>
              <a:cs typeface="Helvetica Neue"/>
              <a:sym typeface="Helvetica Neue"/>
              <a:extLst>
                <a:ext uri="http://customooxmlschemas.google.com/">
                  <go:slidesCustomData xmlns:go="http://customooxmlschemas.google.com/" textRoundtripDataId="3"/>
                </a:ext>
              </a:extLst>
            </a:endParaRPr>
          </a:p>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extLst>
                  <a:ext uri="http://customooxmlschemas.google.com/">
                    <go:slidesCustomData xmlns:go="http://customooxmlschemas.google.com/" textRoundtripDataId="4"/>
                  </a:ext>
                </a:extLst>
              </a:rPr>
              <a:t>DA FITOTERAPIA </a:t>
            </a:r>
            <a:endParaRPr b="1" i="0" sz="2000" u="none" cap="none" strike="noStrike">
              <a:solidFill>
                <a:srgbClr val="367D55"/>
              </a:solidFill>
              <a:latin typeface="Helvetica Neue"/>
              <a:ea typeface="Helvetica Neue"/>
              <a:cs typeface="Helvetica Neue"/>
              <a:sym typeface="Helvetica Neue"/>
              <a:extLst>
                <a:ext uri="http://customooxmlschemas.google.com/">
                  <go:slidesCustomData xmlns:go="http://customooxmlschemas.google.com/" textRoundtripDataId="5"/>
                </a:ext>
              </a:extLst>
            </a:endParaRPr>
          </a:p>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extLst>
                  <a:ext uri="http://customooxmlschemas.google.com/">
                    <go:slidesCustomData xmlns:go="http://customooxmlschemas.google.com/" textRoundtripDataId="6"/>
                  </a:ext>
                </a:extLst>
              </a:rPr>
              <a:t>COMO RECURSO TERAPÊUTICO</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1050" u="none" cap="none" strike="noStrike">
              <a:solidFill>
                <a:srgbClr val="367D5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pic>
        <p:nvPicPr>
          <p:cNvPr id="104" name="Google Shape;104;p4"/>
          <p:cNvPicPr preferRelativeResize="0"/>
          <p:nvPr/>
        </p:nvPicPr>
        <p:blipFill rotWithShape="1">
          <a:blip r:embed="rId4">
            <a:alphaModFix/>
          </a:blip>
          <a:srcRect b="67001" l="0" r="0" t="0"/>
          <a:stretch/>
        </p:blipFill>
        <p:spPr>
          <a:xfrm>
            <a:off x="3795780" y="2114811"/>
            <a:ext cx="6814623" cy="4567482"/>
          </a:xfrm>
          <a:prstGeom prst="rect">
            <a:avLst/>
          </a:prstGeom>
          <a:noFill/>
          <a:ln>
            <a:noFill/>
          </a:ln>
        </p:spPr>
      </p:pic>
      <p:pic>
        <p:nvPicPr>
          <p:cNvPr id="105" name="Google Shape;105;p4"/>
          <p:cNvPicPr preferRelativeResize="0"/>
          <p:nvPr/>
        </p:nvPicPr>
        <p:blipFill rotWithShape="1">
          <a:blip r:embed="rId5">
            <a:alphaModFix/>
          </a:blip>
          <a:srcRect b="0" l="0" r="0" t="0"/>
          <a:stretch/>
        </p:blipFill>
        <p:spPr>
          <a:xfrm>
            <a:off x="654125" y="3465523"/>
            <a:ext cx="2567123" cy="1133823"/>
          </a:xfrm>
          <a:prstGeom prst="rect">
            <a:avLst/>
          </a:prstGeom>
          <a:noFill/>
          <a:ln>
            <a:noFill/>
          </a:ln>
        </p:spPr>
      </p:pic>
      <p:pic>
        <p:nvPicPr>
          <p:cNvPr id="106" name="Google Shape;106;p4"/>
          <p:cNvPicPr preferRelativeResize="0"/>
          <p:nvPr/>
        </p:nvPicPr>
        <p:blipFill rotWithShape="1">
          <a:blip r:embed="rId6">
            <a:alphaModFix/>
          </a:blip>
          <a:srcRect b="0" l="0" r="0" t="0"/>
          <a:stretch/>
        </p:blipFill>
        <p:spPr>
          <a:xfrm>
            <a:off x="10689997" y="5224424"/>
            <a:ext cx="591931" cy="591931"/>
          </a:xfrm>
          <a:prstGeom prst="rect">
            <a:avLst/>
          </a:prstGeom>
          <a:noFill/>
          <a:ln>
            <a:noFill/>
          </a:ln>
        </p:spPr>
      </p:pic>
      <p:pic>
        <p:nvPicPr>
          <p:cNvPr id="107" name="Google Shape;107;p4"/>
          <p:cNvPicPr preferRelativeResize="0"/>
          <p:nvPr/>
        </p:nvPicPr>
        <p:blipFill rotWithShape="1">
          <a:blip r:embed="rId7">
            <a:alphaModFix/>
          </a:blip>
          <a:srcRect b="0" l="0" r="0" t="0"/>
          <a:stretch/>
        </p:blipFill>
        <p:spPr>
          <a:xfrm>
            <a:off x="10689995" y="5994441"/>
            <a:ext cx="591931" cy="591931"/>
          </a:xfrm>
          <a:prstGeom prst="rect">
            <a:avLst/>
          </a:prstGeom>
          <a:noFill/>
          <a:ln>
            <a:noFill/>
          </a:ln>
        </p:spPr>
      </p:pic>
      <p:sp>
        <p:nvSpPr>
          <p:cNvPr id="108" name="Google Shape;108;p4"/>
          <p:cNvSpPr txBox="1"/>
          <p:nvPr/>
        </p:nvSpPr>
        <p:spPr>
          <a:xfrm>
            <a:off x="414332" y="1289732"/>
            <a:ext cx="91548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4. BREVE HISTÓRICO DA FITOTERAPIA COMO RECURSO TERAPÊUTICO</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1050" u="none" cap="none" strike="noStrike">
              <a:solidFill>
                <a:srgbClr val="367D55"/>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grpSp>
        <p:nvGrpSpPr>
          <p:cNvPr id="114" name="Google Shape;114;p32"/>
          <p:cNvGrpSpPr/>
          <p:nvPr/>
        </p:nvGrpSpPr>
        <p:grpSpPr>
          <a:xfrm>
            <a:off x="1466685" y="3742095"/>
            <a:ext cx="9258629" cy="2044222"/>
            <a:chOff x="933121" y="4130022"/>
            <a:chExt cx="8706043" cy="2044222"/>
          </a:xfrm>
        </p:grpSpPr>
        <p:pic>
          <p:nvPicPr>
            <p:cNvPr id="115" name="Google Shape;115;p32"/>
            <p:cNvPicPr preferRelativeResize="0"/>
            <p:nvPr/>
          </p:nvPicPr>
          <p:blipFill rotWithShape="1">
            <a:blip r:embed="rId4">
              <a:alphaModFix/>
            </a:blip>
            <a:srcRect b="0" l="0" r="0" t="0"/>
            <a:stretch/>
          </p:blipFill>
          <p:spPr>
            <a:xfrm>
              <a:off x="933121" y="4130022"/>
              <a:ext cx="2681156" cy="2044222"/>
            </a:xfrm>
            <a:prstGeom prst="rect">
              <a:avLst/>
            </a:prstGeom>
            <a:noFill/>
            <a:ln>
              <a:noFill/>
            </a:ln>
          </p:spPr>
        </p:pic>
        <p:pic>
          <p:nvPicPr>
            <p:cNvPr id="116" name="Google Shape;116;p32"/>
            <p:cNvPicPr preferRelativeResize="0"/>
            <p:nvPr/>
          </p:nvPicPr>
          <p:blipFill rotWithShape="1">
            <a:blip r:embed="rId4">
              <a:alphaModFix/>
            </a:blip>
            <a:srcRect b="0" l="0" r="0" t="0"/>
            <a:stretch/>
          </p:blipFill>
          <p:spPr>
            <a:xfrm>
              <a:off x="2920875" y="4130022"/>
              <a:ext cx="2681156" cy="2044222"/>
            </a:xfrm>
            <a:prstGeom prst="rect">
              <a:avLst/>
            </a:prstGeom>
            <a:noFill/>
            <a:ln>
              <a:noFill/>
            </a:ln>
          </p:spPr>
        </p:pic>
        <p:pic>
          <p:nvPicPr>
            <p:cNvPr id="117" name="Google Shape;117;p32"/>
            <p:cNvPicPr preferRelativeResize="0"/>
            <p:nvPr/>
          </p:nvPicPr>
          <p:blipFill rotWithShape="1">
            <a:blip r:embed="rId4">
              <a:alphaModFix/>
            </a:blip>
            <a:srcRect b="0" l="0" r="0" t="0"/>
            <a:stretch/>
          </p:blipFill>
          <p:spPr>
            <a:xfrm>
              <a:off x="4917621" y="4130022"/>
              <a:ext cx="2681156" cy="2044222"/>
            </a:xfrm>
            <a:prstGeom prst="rect">
              <a:avLst/>
            </a:prstGeom>
            <a:noFill/>
            <a:ln>
              <a:noFill/>
            </a:ln>
          </p:spPr>
        </p:pic>
        <p:pic>
          <p:nvPicPr>
            <p:cNvPr id="118" name="Google Shape;118;p32"/>
            <p:cNvPicPr preferRelativeResize="0"/>
            <p:nvPr/>
          </p:nvPicPr>
          <p:blipFill rotWithShape="1">
            <a:blip r:embed="rId4">
              <a:alphaModFix/>
            </a:blip>
            <a:srcRect b="0" l="0" r="0" t="0"/>
            <a:stretch/>
          </p:blipFill>
          <p:spPr>
            <a:xfrm>
              <a:off x="6958008" y="4130022"/>
              <a:ext cx="2681156" cy="2044222"/>
            </a:xfrm>
            <a:prstGeom prst="rect">
              <a:avLst/>
            </a:prstGeom>
            <a:noFill/>
            <a:ln>
              <a:noFill/>
            </a:ln>
          </p:spPr>
        </p:pic>
      </p:grpSp>
      <p:pic>
        <p:nvPicPr>
          <p:cNvPr id="119" name="Google Shape;119;p32"/>
          <p:cNvPicPr preferRelativeResize="0"/>
          <p:nvPr/>
        </p:nvPicPr>
        <p:blipFill rotWithShape="1">
          <a:blip r:embed="rId5">
            <a:alphaModFix/>
          </a:blip>
          <a:srcRect b="0" l="0" r="0" t="0"/>
          <a:stretch/>
        </p:blipFill>
        <p:spPr>
          <a:xfrm>
            <a:off x="9270453" y="3294643"/>
            <a:ext cx="1039862" cy="1039862"/>
          </a:xfrm>
          <a:prstGeom prst="rect">
            <a:avLst/>
          </a:prstGeom>
          <a:noFill/>
          <a:ln>
            <a:noFill/>
          </a:ln>
        </p:spPr>
      </p:pic>
      <p:sp>
        <p:nvSpPr>
          <p:cNvPr id="120" name="Google Shape;120;p32"/>
          <p:cNvSpPr txBox="1"/>
          <p:nvPr/>
        </p:nvSpPr>
        <p:spPr>
          <a:xfrm>
            <a:off x="1466685" y="2254845"/>
            <a:ext cx="9258630" cy="1368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Para a compreensão da atuação terapêutica de plantas medicinais e fitoterápicos no tratamento de feridas, é importante o conhecimento de alguns termos e conceitos amplamente utilizados na área da Fitoterapia. </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121" name="Google Shape;121;p32"/>
          <p:cNvSpPr txBox="1"/>
          <p:nvPr/>
        </p:nvSpPr>
        <p:spPr>
          <a:xfrm>
            <a:off x="662540" y="1330843"/>
            <a:ext cx="110703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5. CONCEITOS BÁSICOS DE PLANTAS MEDICINAIS E FITOTERÁPICOS</a:t>
            </a:r>
            <a:endParaRPr b="0" i="0" sz="2000" u="none" cap="none" strike="noStrike">
              <a:solidFill>
                <a:srgbClr val="367D55"/>
              </a:solidFill>
              <a:latin typeface="Arial"/>
              <a:ea typeface="Arial"/>
              <a:cs typeface="Arial"/>
              <a:sym typeface="Arial"/>
            </a:endParaRPr>
          </a:p>
        </p:txBody>
      </p:sp>
      <p:sp>
        <p:nvSpPr>
          <p:cNvPr id="122" name="Google Shape;122;p32"/>
          <p:cNvSpPr txBox="1"/>
          <p:nvPr/>
        </p:nvSpPr>
        <p:spPr>
          <a:xfrm>
            <a:off x="1682974" y="4039547"/>
            <a:ext cx="8404315" cy="1661963"/>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 Fitoterapia é considerada um método terapêutico, reconhecido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 praticado em diversos países e objeto de estudos em diferentes ramos da ciência, sendo utilizada pelos profissionais de saúde para o tratamento e a prevenção das mais variadas patologias.</a:t>
            </a:r>
            <a:endParaRPr b="1"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27" name="Shape 127"/>
        <p:cNvGrpSpPr/>
        <p:nvPr/>
      </p:nvGrpSpPr>
      <p:grpSpPr>
        <a:xfrm>
          <a:off x="0" y="0"/>
          <a:ext cx="0" cy="0"/>
          <a:chOff x="0" y="0"/>
          <a:chExt cx="0" cy="0"/>
        </a:xfrm>
      </p:grpSpPr>
      <p:pic>
        <p:nvPicPr>
          <p:cNvPr id="128" name="Google Shape;128;gd9b3c8d5f3_2_6">
            <a:hlinkClick r:id="rId5"/>
          </p:cNvPr>
          <p:cNvPicPr preferRelativeResize="0"/>
          <p:nvPr/>
        </p:nvPicPr>
        <p:blipFill rotWithShape="1">
          <a:blip r:embed="rId6">
            <a:alphaModFix/>
          </a:blip>
          <a:srcRect b="0" l="0" r="0" t="0"/>
          <a:stretch/>
        </p:blipFill>
        <p:spPr>
          <a:xfrm>
            <a:off x="10850207" y="5229277"/>
            <a:ext cx="519112" cy="519112"/>
          </a:xfrm>
          <a:prstGeom prst="rect">
            <a:avLst/>
          </a:prstGeom>
          <a:noFill/>
          <a:ln>
            <a:noFill/>
          </a:ln>
        </p:spPr>
      </p:pic>
      <p:sp>
        <p:nvSpPr>
          <p:cNvPr id="129" name="Google Shape;129;gd9b3c8d5f3_2_6"/>
          <p:cNvSpPr txBox="1"/>
          <p:nvPr/>
        </p:nvSpPr>
        <p:spPr>
          <a:xfrm>
            <a:off x="662540" y="1988225"/>
            <a:ext cx="6686400" cy="3341543"/>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Os conceitos dos termos técnicos abordados a seguir são referências da   Agência Nacional de Vigilância Sanitária - Anvisa, através da Resolução por Decreto Colegiado, RDC nº 26/2014, que incluiu junto às legislações tais conceitos de modo a esclarecer a terminologia utilizada na área. Essa Resolução ampliou, portanto, o elenco das drogas vegetais na Farmacopeia Brasileira, em sua 5ª edição  Nacional, elaborando o Formulário Nacional da Farmacopeia Brasileira e o Memento Fitoterápicos Nacional, importantes documentos de legislação na área da fitoterapia.</a:t>
            </a:r>
            <a:endParaRPr b="0" i="0" sz="1400" u="none" cap="none" strike="noStrike">
              <a:solidFill>
                <a:srgbClr val="000000"/>
              </a:solidFill>
              <a:latin typeface="Arial"/>
              <a:ea typeface="Arial"/>
              <a:cs typeface="Arial"/>
              <a:sym typeface="Arial"/>
            </a:endParaRPr>
          </a:p>
        </p:txBody>
      </p:sp>
      <p:pic>
        <p:nvPicPr>
          <p:cNvPr id="130" name="Google Shape;130;gd9b3c8d5f3_2_6"/>
          <p:cNvPicPr preferRelativeResize="0"/>
          <p:nvPr/>
        </p:nvPicPr>
        <p:blipFill rotWithShape="1">
          <a:blip r:embed="rId7">
            <a:alphaModFix/>
          </a:blip>
          <a:srcRect b="0" l="0" r="0" t="0"/>
          <a:stretch/>
        </p:blipFill>
        <p:spPr>
          <a:xfrm>
            <a:off x="8235799" y="2199850"/>
            <a:ext cx="2512174" cy="3535888"/>
          </a:xfrm>
          <a:prstGeom prst="rect">
            <a:avLst/>
          </a:prstGeom>
          <a:noFill/>
          <a:ln>
            <a:noFill/>
          </a:ln>
        </p:spPr>
      </p:pic>
      <p:sp>
        <p:nvSpPr>
          <p:cNvPr id="131" name="Google Shape;131;gd9b3c8d5f3_2_6"/>
          <p:cNvSpPr txBox="1"/>
          <p:nvPr/>
        </p:nvSpPr>
        <p:spPr>
          <a:xfrm>
            <a:off x="6945000" y="5690875"/>
            <a:ext cx="5010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Farmacopéia Brasileira, 6ª Ed. </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ANVISA, 2019</a:t>
            </a:r>
            <a:endParaRPr b="0" i="0" sz="1200" u="none" cap="none" strike="noStrike">
              <a:solidFill>
                <a:srgbClr val="000000"/>
              </a:solidFill>
              <a:latin typeface="Helvetica Neue"/>
              <a:ea typeface="Helvetica Neue"/>
              <a:cs typeface="Helvetica Neue"/>
              <a:sym typeface="Helvetica Neue"/>
            </a:endParaRPr>
          </a:p>
        </p:txBody>
      </p:sp>
      <p:sp>
        <p:nvSpPr>
          <p:cNvPr id="132" name="Google Shape;132;gd9b3c8d5f3_2_6"/>
          <p:cNvSpPr txBox="1"/>
          <p:nvPr/>
        </p:nvSpPr>
        <p:spPr>
          <a:xfrm>
            <a:off x="662540" y="1330843"/>
            <a:ext cx="110703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67D55"/>
                </a:solidFill>
                <a:latin typeface="Helvetica Neue"/>
                <a:ea typeface="Helvetica Neue"/>
                <a:cs typeface="Helvetica Neue"/>
                <a:sym typeface="Helvetica Neue"/>
              </a:rPr>
              <a:t>5. CONCEITOS BÁSICOS DE PLANTAS MEDICINAIS E FITOTERÁPICOS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2020-04-02T17:05:55Z</dcterms:created>
  <dc:creator>Samuel Brauer</dc:creator>
</cp:coreProperties>
</file>